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317" r:id="rId6"/>
    <p:sldId id="302" r:id="rId7"/>
    <p:sldId id="315" r:id="rId8"/>
    <p:sldId id="296" r:id="rId9"/>
    <p:sldId id="318" r:id="rId10"/>
    <p:sldId id="319" r:id="rId11"/>
    <p:sldId id="306" r:id="rId12"/>
    <p:sldId id="320" r:id="rId13"/>
    <p:sldId id="309" r:id="rId14"/>
    <p:sldId id="314" r:id="rId15"/>
    <p:sldId id="312" r:id="rId16"/>
    <p:sldId id="32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y Young" initials="DY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7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6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5.wmf"/><Relationship Id="rId5" Type="http://schemas.openxmlformats.org/officeDocument/2006/relationships/image" Target="../media/image149.wmf"/><Relationship Id="rId10" Type="http://schemas.openxmlformats.org/officeDocument/2006/relationships/image" Target="../media/image154.wmf"/><Relationship Id="rId4" Type="http://schemas.openxmlformats.org/officeDocument/2006/relationships/image" Target="../media/image148.wmf"/><Relationship Id="rId9" Type="http://schemas.openxmlformats.org/officeDocument/2006/relationships/image" Target="../media/image153.wmf"/><Relationship Id="rId14" Type="http://schemas.openxmlformats.org/officeDocument/2006/relationships/image" Target="../media/image15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26" Type="http://schemas.openxmlformats.org/officeDocument/2006/relationships/image" Target="../media/image67.wmf"/><Relationship Id="rId3" Type="http://schemas.openxmlformats.org/officeDocument/2006/relationships/image" Target="../media/image44.wmf"/><Relationship Id="rId21" Type="http://schemas.openxmlformats.org/officeDocument/2006/relationships/image" Target="../media/image62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5" Type="http://schemas.openxmlformats.org/officeDocument/2006/relationships/image" Target="../media/image66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20" Type="http://schemas.openxmlformats.org/officeDocument/2006/relationships/image" Target="../media/image61.wmf"/><Relationship Id="rId29" Type="http://schemas.openxmlformats.org/officeDocument/2006/relationships/image" Target="../media/image70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24" Type="http://schemas.openxmlformats.org/officeDocument/2006/relationships/image" Target="../media/image65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23" Type="http://schemas.openxmlformats.org/officeDocument/2006/relationships/image" Target="../media/image64.wmf"/><Relationship Id="rId28" Type="http://schemas.openxmlformats.org/officeDocument/2006/relationships/image" Target="../media/image69.wmf"/><Relationship Id="rId10" Type="http://schemas.openxmlformats.org/officeDocument/2006/relationships/image" Target="../media/image51.wmf"/><Relationship Id="rId19" Type="http://schemas.openxmlformats.org/officeDocument/2006/relationships/image" Target="../media/image60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Relationship Id="rId22" Type="http://schemas.openxmlformats.org/officeDocument/2006/relationships/image" Target="../media/image63.wmf"/><Relationship Id="rId27" Type="http://schemas.openxmlformats.org/officeDocument/2006/relationships/image" Target="../media/image68.wmf"/><Relationship Id="rId30" Type="http://schemas.openxmlformats.org/officeDocument/2006/relationships/image" Target="../media/image7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18" Type="http://schemas.openxmlformats.org/officeDocument/2006/relationships/image" Target="../media/image89.wmf"/><Relationship Id="rId26" Type="http://schemas.openxmlformats.org/officeDocument/2006/relationships/image" Target="../media/image97.wmf"/><Relationship Id="rId3" Type="http://schemas.openxmlformats.org/officeDocument/2006/relationships/image" Target="../media/image74.wmf"/><Relationship Id="rId21" Type="http://schemas.openxmlformats.org/officeDocument/2006/relationships/image" Target="../media/image92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17" Type="http://schemas.openxmlformats.org/officeDocument/2006/relationships/image" Target="../media/image88.wmf"/><Relationship Id="rId25" Type="http://schemas.openxmlformats.org/officeDocument/2006/relationships/image" Target="../media/image96.wmf"/><Relationship Id="rId2" Type="http://schemas.openxmlformats.org/officeDocument/2006/relationships/image" Target="../media/image73.wmf"/><Relationship Id="rId16" Type="http://schemas.openxmlformats.org/officeDocument/2006/relationships/image" Target="../media/image87.wmf"/><Relationship Id="rId20" Type="http://schemas.openxmlformats.org/officeDocument/2006/relationships/image" Target="../media/image91.wmf"/><Relationship Id="rId29" Type="http://schemas.openxmlformats.org/officeDocument/2006/relationships/image" Target="../media/image100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24" Type="http://schemas.openxmlformats.org/officeDocument/2006/relationships/image" Target="../media/image95.wmf"/><Relationship Id="rId5" Type="http://schemas.openxmlformats.org/officeDocument/2006/relationships/image" Target="../media/image76.wmf"/><Relationship Id="rId15" Type="http://schemas.openxmlformats.org/officeDocument/2006/relationships/image" Target="../media/image86.wmf"/><Relationship Id="rId23" Type="http://schemas.openxmlformats.org/officeDocument/2006/relationships/image" Target="../media/image94.wmf"/><Relationship Id="rId28" Type="http://schemas.openxmlformats.org/officeDocument/2006/relationships/image" Target="../media/image99.wmf"/><Relationship Id="rId10" Type="http://schemas.openxmlformats.org/officeDocument/2006/relationships/image" Target="../media/image81.wmf"/><Relationship Id="rId19" Type="http://schemas.openxmlformats.org/officeDocument/2006/relationships/image" Target="../media/image90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Relationship Id="rId22" Type="http://schemas.openxmlformats.org/officeDocument/2006/relationships/image" Target="../media/image93.wmf"/><Relationship Id="rId27" Type="http://schemas.openxmlformats.org/officeDocument/2006/relationships/image" Target="../media/image9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7" Type="http://schemas.openxmlformats.org/officeDocument/2006/relationships/image" Target="../media/image107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1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12" Type="http://schemas.openxmlformats.org/officeDocument/2006/relationships/image" Target="../media/image123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11" Type="http://schemas.openxmlformats.org/officeDocument/2006/relationships/image" Target="../media/image122.wmf"/><Relationship Id="rId5" Type="http://schemas.openxmlformats.org/officeDocument/2006/relationships/image" Target="../media/image116.wmf"/><Relationship Id="rId10" Type="http://schemas.openxmlformats.org/officeDocument/2006/relationships/image" Target="../media/image121.wmf"/><Relationship Id="rId4" Type="http://schemas.openxmlformats.org/officeDocument/2006/relationships/image" Target="../media/image115.wmf"/><Relationship Id="rId9" Type="http://schemas.openxmlformats.org/officeDocument/2006/relationships/image" Target="../media/image12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image" Target="../media/image136.wmf"/><Relationship Id="rId18" Type="http://schemas.openxmlformats.org/officeDocument/2006/relationships/image" Target="../media/image141.wmf"/><Relationship Id="rId3" Type="http://schemas.openxmlformats.org/officeDocument/2006/relationships/image" Target="../media/image126.wmf"/><Relationship Id="rId21" Type="http://schemas.openxmlformats.org/officeDocument/2006/relationships/image" Target="../media/image144.wmf"/><Relationship Id="rId7" Type="http://schemas.openxmlformats.org/officeDocument/2006/relationships/image" Target="../media/image130.wmf"/><Relationship Id="rId12" Type="http://schemas.openxmlformats.org/officeDocument/2006/relationships/image" Target="../media/image135.wmf"/><Relationship Id="rId17" Type="http://schemas.openxmlformats.org/officeDocument/2006/relationships/image" Target="../media/image140.wmf"/><Relationship Id="rId2" Type="http://schemas.openxmlformats.org/officeDocument/2006/relationships/image" Target="../media/image125.wmf"/><Relationship Id="rId16" Type="http://schemas.openxmlformats.org/officeDocument/2006/relationships/image" Target="../media/image139.wmf"/><Relationship Id="rId20" Type="http://schemas.openxmlformats.org/officeDocument/2006/relationships/image" Target="../media/image143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11" Type="http://schemas.openxmlformats.org/officeDocument/2006/relationships/image" Target="../media/image134.wmf"/><Relationship Id="rId5" Type="http://schemas.openxmlformats.org/officeDocument/2006/relationships/image" Target="../media/image128.wmf"/><Relationship Id="rId15" Type="http://schemas.openxmlformats.org/officeDocument/2006/relationships/image" Target="../media/image138.wmf"/><Relationship Id="rId10" Type="http://schemas.openxmlformats.org/officeDocument/2006/relationships/image" Target="../media/image133.wmf"/><Relationship Id="rId19" Type="http://schemas.openxmlformats.org/officeDocument/2006/relationships/image" Target="../media/image142.wmf"/><Relationship Id="rId4" Type="http://schemas.openxmlformats.org/officeDocument/2006/relationships/image" Target="../media/image127.wmf"/><Relationship Id="rId9" Type="http://schemas.openxmlformats.org/officeDocument/2006/relationships/image" Target="../media/image132.wmf"/><Relationship Id="rId14" Type="http://schemas.openxmlformats.org/officeDocument/2006/relationships/image" Target="../media/image1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6CE2-B3CE-4491-A763-77D2BFAC5FF2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8C80-57F9-4C9A-A915-E4977F7565E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46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9139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4163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3382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428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29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56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659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463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0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344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8941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388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E8C80-57F9-4C9A-A915-E4977F7565ED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93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33CDD5-E722-4F6E-859D-8C2983E378D5}" type="datetimeFigureOut">
              <a:rPr lang="en-CA" smtClean="0"/>
              <a:pPr/>
              <a:t>2020-08-25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9C1718-87A4-4AEE-B5EB-E44CBF3C85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13" Type="http://schemas.openxmlformats.org/officeDocument/2006/relationships/image" Target="../media/image116.wmf"/><Relationship Id="rId18" Type="http://schemas.openxmlformats.org/officeDocument/2006/relationships/oleObject" Target="../embeddings/oleObject120.bin"/><Relationship Id="rId26" Type="http://schemas.openxmlformats.org/officeDocument/2006/relationships/oleObject" Target="../embeddings/oleObject124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20.wmf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17.bin"/><Relationship Id="rId17" Type="http://schemas.openxmlformats.org/officeDocument/2006/relationships/image" Target="../media/image118.wmf"/><Relationship Id="rId25" Type="http://schemas.openxmlformats.org/officeDocument/2006/relationships/image" Target="../media/image1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9.bin"/><Relationship Id="rId20" Type="http://schemas.openxmlformats.org/officeDocument/2006/relationships/oleObject" Target="../embeddings/oleObject121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4.bin"/><Relationship Id="rId11" Type="http://schemas.openxmlformats.org/officeDocument/2006/relationships/image" Target="../media/image115.wmf"/><Relationship Id="rId24" Type="http://schemas.openxmlformats.org/officeDocument/2006/relationships/oleObject" Target="../embeddings/oleObject123.bin"/><Relationship Id="rId5" Type="http://schemas.openxmlformats.org/officeDocument/2006/relationships/image" Target="../media/image112.wmf"/><Relationship Id="rId15" Type="http://schemas.openxmlformats.org/officeDocument/2006/relationships/image" Target="../media/image117.wmf"/><Relationship Id="rId23" Type="http://schemas.openxmlformats.org/officeDocument/2006/relationships/image" Target="../media/image121.wmf"/><Relationship Id="rId10" Type="http://schemas.openxmlformats.org/officeDocument/2006/relationships/oleObject" Target="../embeddings/oleObject116.bin"/><Relationship Id="rId19" Type="http://schemas.openxmlformats.org/officeDocument/2006/relationships/image" Target="../media/image119.wmf"/><Relationship Id="rId4" Type="http://schemas.openxmlformats.org/officeDocument/2006/relationships/oleObject" Target="../embeddings/oleObject113.bin"/><Relationship Id="rId9" Type="http://schemas.openxmlformats.org/officeDocument/2006/relationships/image" Target="../media/image114.wmf"/><Relationship Id="rId14" Type="http://schemas.openxmlformats.org/officeDocument/2006/relationships/oleObject" Target="../embeddings/oleObject118.bin"/><Relationship Id="rId22" Type="http://schemas.openxmlformats.org/officeDocument/2006/relationships/oleObject" Target="../embeddings/oleObject122.bin"/><Relationship Id="rId27" Type="http://schemas.openxmlformats.org/officeDocument/2006/relationships/image" Target="../media/image1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7.bin"/><Relationship Id="rId13" Type="http://schemas.openxmlformats.org/officeDocument/2006/relationships/image" Target="../media/image128.wmf"/><Relationship Id="rId18" Type="http://schemas.openxmlformats.org/officeDocument/2006/relationships/oleObject" Target="../embeddings/oleObject132.bin"/><Relationship Id="rId26" Type="http://schemas.openxmlformats.org/officeDocument/2006/relationships/oleObject" Target="../embeddings/oleObject136.bin"/><Relationship Id="rId39" Type="http://schemas.openxmlformats.org/officeDocument/2006/relationships/image" Target="../media/image141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132.wmf"/><Relationship Id="rId34" Type="http://schemas.openxmlformats.org/officeDocument/2006/relationships/oleObject" Target="../embeddings/oleObject140.bin"/><Relationship Id="rId42" Type="http://schemas.openxmlformats.org/officeDocument/2006/relationships/oleObject" Target="../embeddings/oleObject144.bin"/><Relationship Id="rId7" Type="http://schemas.openxmlformats.org/officeDocument/2006/relationships/image" Target="../media/image125.wmf"/><Relationship Id="rId12" Type="http://schemas.openxmlformats.org/officeDocument/2006/relationships/oleObject" Target="../embeddings/oleObject129.bin"/><Relationship Id="rId17" Type="http://schemas.openxmlformats.org/officeDocument/2006/relationships/image" Target="../media/image130.wmf"/><Relationship Id="rId25" Type="http://schemas.openxmlformats.org/officeDocument/2006/relationships/image" Target="../media/image134.wmf"/><Relationship Id="rId33" Type="http://schemas.openxmlformats.org/officeDocument/2006/relationships/image" Target="../media/image138.wmf"/><Relationship Id="rId38" Type="http://schemas.openxmlformats.org/officeDocument/2006/relationships/oleObject" Target="../embeddings/oleObject14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1.bin"/><Relationship Id="rId20" Type="http://schemas.openxmlformats.org/officeDocument/2006/relationships/oleObject" Target="../embeddings/oleObject133.bin"/><Relationship Id="rId29" Type="http://schemas.openxmlformats.org/officeDocument/2006/relationships/image" Target="../media/image136.wmf"/><Relationship Id="rId41" Type="http://schemas.openxmlformats.org/officeDocument/2006/relationships/image" Target="../media/image142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6.bin"/><Relationship Id="rId11" Type="http://schemas.openxmlformats.org/officeDocument/2006/relationships/image" Target="../media/image127.wmf"/><Relationship Id="rId24" Type="http://schemas.openxmlformats.org/officeDocument/2006/relationships/oleObject" Target="../embeddings/oleObject135.bin"/><Relationship Id="rId32" Type="http://schemas.openxmlformats.org/officeDocument/2006/relationships/oleObject" Target="../embeddings/oleObject139.bin"/><Relationship Id="rId37" Type="http://schemas.openxmlformats.org/officeDocument/2006/relationships/image" Target="../media/image140.wmf"/><Relationship Id="rId40" Type="http://schemas.openxmlformats.org/officeDocument/2006/relationships/oleObject" Target="../embeddings/oleObject143.bin"/><Relationship Id="rId45" Type="http://schemas.openxmlformats.org/officeDocument/2006/relationships/image" Target="../media/image144.wmf"/><Relationship Id="rId5" Type="http://schemas.openxmlformats.org/officeDocument/2006/relationships/image" Target="../media/image124.wmf"/><Relationship Id="rId15" Type="http://schemas.openxmlformats.org/officeDocument/2006/relationships/image" Target="../media/image129.wmf"/><Relationship Id="rId23" Type="http://schemas.openxmlformats.org/officeDocument/2006/relationships/image" Target="../media/image133.wmf"/><Relationship Id="rId28" Type="http://schemas.openxmlformats.org/officeDocument/2006/relationships/oleObject" Target="../embeddings/oleObject137.bin"/><Relationship Id="rId36" Type="http://schemas.openxmlformats.org/officeDocument/2006/relationships/oleObject" Target="../embeddings/oleObject141.bin"/><Relationship Id="rId10" Type="http://schemas.openxmlformats.org/officeDocument/2006/relationships/oleObject" Target="../embeddings/oleObject128.bin"/><Relationship Id="rId19" Type="http://schemas.openxmlformats.org/officeDocument/2006/relationships/image" Target="../media/image131.wmf"/><Relationship Id="rId31" Type="http://schemas.openxmlformats.org/officeDocument/2006/relationships/image" Target="../media/image137.wmf"/><Relationship Id="rId44" Type="http://schemas.openxmlformats.org/officeDocument/2006/relationships/oleObject" Target="../embeddings/oleObject145.bin"/><Relationship Id="rId4" Type="http://schemas.openxmlformats.org/officeDocument/2006/relationships/oleObject" Target="../embeddings/oleObject125.bin"/><Relationship Id="rId9" Type="http://schemas.openxmlformats.org/officeDocument/2006/relationships/image" Target="../media/image126.wmf"/><Relationship Id="rId14" Type="http://schemas.openxmlformats.org/officeDocument/2006/relationships/oleObject" Target="../embeddings/oleObject130.bin"/><Relationship Id="rId22" Type="http://schemas.openxmlformats.org/officeDocument/2006/relationships/oleObject" Target="../embeddings/oleObject134.bin"/><Relationship Id="rId27" Type="http://schemas.openxmlformats.org/officeDocument/2006/relationships/image" Target="../media/image135.wmf"/><Relationship Id="rId30" Type="http://schemas.openxmlformats.org/officeDocument/2006/relationships/oleObject" Target="../embeddings/oleObject138.bin"/><Relationship Id="rId35" Type="http://schemas.openxmlformats.org/officeDocument/2006/relationships/image" Target="../media/image139.wmf"/><Relationship Id="rId43" Type="http://schemas.openxmlformats.org/officeDocument/2006/relationships/image" Target="../media/image14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8.bin"/><Relationship Id="rId13" Type="http://schemas.openxmlformats.org/officeDocument/2006/relationships/image" Target="../media/image149.wmf"/><Relationship Id="rId18" Type="http://schemas.openxmlformats.org/officeDocument/2006/relationships/oleObject" Target="../embeddings/oleObject153.bin"/><Relationship Id="rId26" Type="http://schemas.openxmlformats.org/officeDocument/2006/relationships/oleObject" Target="../embeddings/oleObject157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153.wmf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50.bin"/><Relationship Id="rId17" Type="http://schemas.openxmlformats.org/officeDocument/2006/relationships/image" Target="../media/image151.wmf"/><Relationship Id="rId25" Type="http://schemas.openxmlformats.org/officeDocument/2006/relationships/image" Target="../media/image15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2.bin"/><Relationship Id="rId20" Type="http://schemas.openxmlformats.org/officeDocument/2006/relationships/oleObject" Target="../embeddings/oleObject154.bin"/><Relationship Id="rId29" Type="http://schemas.openxmlformats.org/officeDocument/2006/relationships/image" Target="../media/image157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7.bin"/><Relationship Id="rId11" Type="http://schemas.openxmlformats.org/officeDocument/2006/relationships/image" Target="../media/image148.wmf"/><Relationship Id="rId24" Type="http://schemas.openxmlformats.org/officeDocument/2006/relationships/oleObject" Target="../embeddings/oleObject156.bin"/><Relationship Id="rId5" Type="http://schemas.openxmlformats.org/officeDocument/2006/relationships/image" Target="../media/image145.wmf"/><Relationship Id="rId15" Type="http://schemas.openxmlformats.org/officeDocument/2006/relationships/image" Target="../media/image150.wmf"/><Relationship Id="rId23" Type="http://schemas.openxmlformats.org/officeDocument/2006/relationships/image" Target="../media/image154.wmf"/><Relationship Id="rId28" Type="http://schemas.openxmlformats.org/officeDocument/2006/relationships/oleObject" Target="../embeddings/oleObject158.bin"/><Relationship Id="rId10" Type="http://schemas.openxmlformats.org/officeDocument/2006/relationships/oleObject" Target="../embeddings/oleObject149.bin"/><Relationship Id="rId19" Type="http://schemas.openxmlformats.org/officeDocument/2006/relationships/image" Target="../media/image152.wmf"/><Relationship Id="rId31" Type="http://schemas.openxmlformats.org/officeDocument/2006/relationships/image" Target="../media/image158.wmf"/><Relationship Id="rId4" Type="http://schemas.openxmlformats.org/officeDocument/2006/relationships/oleObject" Target="../embeddings/oleObject146.bin"/><Relationship Id="rId9" Type="http://schemas.openxmlformats.org/officeDocument/2006/relationships/image" Target="../media/image147.wmf"/><Relationship Id="rId14" Type="http://schemas.openxmlformats.org/officeDocument/2006/relationships/oleObject" Target="../embeddings/oleObject151.bin"/><Relationship Id="rId22" Type="http://schemas.openxmlformats.org/officeDocument/2006/relationships/oleObject" Target="../embeddings/oleObject155.bin"/><Relationship Id="rId27" Type="http://schemas.openxmlformats.org/officeDocument/2006/relationships/image" Target="../media/image156.wmf"/><Relationship Id="rId30" Type="http://schemas.openxmlformats.org/officeDocument/2006/relationships/oleObject" Target="../embeddings/oleObject1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9.wmf"/><Relationship Id="rId4" Type="http://schemas.openxmlformats.org/officeDocument/2006/relationships/oleObject" Target="../embeddings/oleObject160.bin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image" Target="../media/image16.wmf"/><Relationship Id="rId42" Type="http://schemas.openxmlformats.org/officeDocument/2006/relationships/oleObject" Target="../embeddings/oleObject21.bin"/><Relationship Id="rId47" Type="http://schemas.openxmlformats.org/officeDocument/2006/relationships/image" Target="../media/image22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image" Target="../media/image21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image" Target="../media/image23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5.bin"/><Relationship Id="rId44" Type="http://schemas.openxmlformats.org/officeDocument/2006/relationships/oleObject" Target="../embeddings/oleObject2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image" Target="../media/image20.wmf"/><Relationship Id="rId48" Type="http://schemas.openxmlformats.org/officeDocument/2006/relationships/oleObject" Target="../embeddings/oleObject24.bin"/><Relationship Id="rId8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5.wmf"/><Relationship Id="rId18" Type="http://schemas.openxmlformats.org/officeDocument/2006/relationships/hyperlink" Target="http://www.bcmath.ca/" TargetMode="External"/><Relationship Id="rId26" Type="http://schemas.openxmlformats.org/officeDocument/2006/relationships/image" Target="../media/image41.wmf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40.bin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7.wmf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4.wmf"/><Relationship Id="rId24" Type="http://schemas.openxmlformats.org/officeDocument/2006/relationships/image" Target="../media/image40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23" Type="http://schemas.openxmlformats.org/officeDocument/2006/relationships/oleObject" Target="../embeddings/oleObject41.bin"/><Relationship Id="rId10" Type="http://schemas.openxmlformats.org/officeDocument/2006/relationships/oleObject" Target="../embeddings/oleObject35.bin"/><Relationship Id="rId19" Type="http://schemas.openxmlformats.org/officeDocument/2006/relationships/oleObject" Target="../embeddings/oleObject39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7.bin"/><Relationship Id="rId22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4.bin"/><Relationship Id="rId39" Type="http://schemas.openxmlformats.org/officeDocument/2006/relationships/image" Target="../media/image59.wmf"/><Relationship Id="rId21" Type="http://schemas.openxmlformats.org/officeDocument/2006/relationships/image" Target="../media/image50.wmf"/><Relationship Id="rId34" Type="http://schemas.openxmlformats.org/officeDocument/2006/relationships/oleObject" Target="../embeddings/oleObject58.bin"/><Relationship Id="rId42" Type="http://schemas.openxmlformats.org/officeDocument/2006/relationships/oleObject" Target="../embeddings/oleObject62.bin"/><Relationship Id="rId47" Type="http://schemas.openxmlformats.org/officeDocument/2006/relationships/image" Target="../media/image63.wmf"/><Relationship Id="rId50" Type="http://schemas.openxmlformats.org/officeDocument/2006/relationships/oleObject" Target="../embeddings/oleObject66.bin"/><Relationship Id="rId55" Type="http://schemas.openxmlformats.org/officeDocument/2006/relationships/image" Target="../media/image67.wmf"/><Relationship Id="rId63" Type="http://schemas.openxmlformats.org/officeDocument/2006/relationships/image" Target="../media/image71.wmf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29" Type="http://schemas.openxmlformats.org/officeDocument/2006/relationships/image" Target="../media/image54.wmf"/><Relationship Id="rId41" Type="http://schemas.openxmlformats.org/officeDocument/2006/relationships/image" Target="../media/image60.wmf"/><Relationship Id="rId54" Type="http://schemas.openxmlformats.org/officeDocument/2006/relationships/oleObject" Target="../embeddings/oleObject68.bin"/><Relationship Id="rId62" Type="http://schemas.openxmlformats.org/officeDocument/2006/relationships/oleObject" Target="../embeddings/oleObject7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3.bin"/><Relationship Id="rId32" Type="http://schemas.openxmlformats.org/officeDocument/2006/relationships/oleObject" Target="../embeddings/oleObject57.bin"/><Relationship Id="rId37" Type="http://schemas.openxmlformats.org/officeDocument/2006/relationships/image" Target="../media/image58.wmf"/><Relationship Id="rId40" Type="http://schemas.openxmlformats.org/officeDocument/2006/relationships/oleObject" Target="../embeddings/oleObject61.bin"/><Relationship Id="rId45" Type="http://schemas.openxmlformats.org/officeDocument/2006/relationships/image" Target="../media/image62.wmf"/><Relationship Id="rId53" Type="http://schemas.openxmlformats.org/officeDocument/2006/relationships/image" Target="../media/image66.wmf"/><Relationship Id="rId58" Type="http://schemas.openxmlformats.org/officeDocument/2006/relationships/oleObject" Target="../embeddings/oleObject70.bin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5.bin"/><Relationship Id="rId36" Type="http://schemas.openxmlformats.org/officeDocument/2006/relationships/oleObject" Target="../embeddings/oleObject59.bin"/><Relationship Id="rId49" Type="http://schemas.openxmlformats.org/officeDocument/2006/relationships/image" Target="../media/image64.wmf"/><Relationship Id="rId57" Type="http://schemas.openxmlformats.org/officeDocument/2006/relationships/image" Target="../media/image68.wmf"/><Relationship Id="rId61" Type="http://schemas.openxmlformats.org/officeDocument/2006/relationships/image" Target="../media/image70.wmf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49.wmf"/><Relationship Id="rId31" Type="http://schemas.openxmlformats.org/officeDocument/2006/relationships/image" Target="../media/image55.wmf"/><Relationship Id="rId44" Type="http://schemas.openxmlformats.org/officeDocument/2006/relationships/oleObject" Target="../embeddings/oleObject63.bin"/><Relationship Id="rId52" Type="http://schemas.openxmlformats.org/officeDocument/2006/relationships/oleObject" Target="../embeddings/oleObject67.bin"/><Relationship Id="rId60" Type="http://schemas.openxmlformats.org/officeDocument/2006/relationships/oleObject" Target="../embeddings/oleObject71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56.bin"/><Relationship Id="rId35" Type="http://schemas.openxmlformats.org/officeDocument/2006/relationships/image" Target="../media/image57.wmf"/><Relationship Id="rId43" Type="http://schemas.openxmlformats.org/officeDocument/2006/relationships/image" Target="../media/image61.wmf"/><Relationship Id="rId48" Type="http://schemas.openxmlformats.org/officeDocument/2006/relationships/oleObject" Target="../embeddings/oleObject65.bin"/><Relationship Id="rId56" Type="http://schemas.openxmlformats.org/officeDocument/2006/relationships/oleObject" Target="../embeddings/oleObject69.bin"/><Relationship Id="rId8" Type="http://schemas.openxmlformats.org/officeDocument/2006/relationships/oleObject" Target="../embeddings/oleObject45.bin"/><Relationship Id="rId51" Type="http://schemas.openxmlformats.org/officeDocument/2006/relationships/image" Target="../media/image65.wmf"/><Relationship Id="rId3" Type="http://schemas.openxmlformats.org/officeDocument/2006/relationships/notesSlide" Target="../notesSlides/notesSlide6.xml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38" Type="http://schemas.openxmlformats.org/officeDocument/2006/relationships/oleObject" Target="../embeddings/oleObject60.bin"/><Relationship Id="rId46" Type="http://schemas.openxmlformats.org/officeDocument/2006/relationships/oleObject" Target="../embeddings/oleObject64.bin"/><Relationship Id="rId59" Type="http://schemas.openxmlformats.org/officeDocument/2006/relationships/image" Target="../media/image69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0.bin"/><Relationship Id="rId26" Type="http://schemas.openxmlformats.org/officeDocument/2006/relationships/oleObject" Target="../embeddings/oleObject84.bin"/><Relationship Id="rId39" Type="http://schemas.openxmlformats.org/officeDocument/2006/relationships/image" Target="../media/image89.wmf"/><Relationship Id="rId21" Type="http://schemas.openxmlformats.org/officeDocument/2006/relationships/image" Target="../media/image80.wmf"/><Relationship Id="rId34" Type="http://schemas.openxmlformats.org/officeDocument/2006/relationships/oleObject" Target="../embeddings/oleObject88.bin"/><Relationship Id="rId42" Type="http://schemas.openxmlformats.org/officeDocument/2006/relationships/oleObject" Target="../embeddings/oleObject92.bin"/><Relationship Id="rId47" Type="http://schemas.openxmlformats.org/officeDocument/2006/relationships/image" Target="../media/image93.wmf"/><Relationship Id="rId50" Type="http://schemas.openxmlformats.org/officeDocument/2006/relationships/oleObject" Target="../embeddings/oleObject96.bin"/><Relationship Id="rId55" Type="http://schemas.openxmlformats.org/officeDocument/2006/relationships/image" Target="../media/image97.wmf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9.bin"/><Relationship Id="rId20" Type="http://schemas.openxmlformats.org/officeDocument/2006/relationships/oleObject" Target="../embeddings/oleObject81.bin"/><Relationship Id="rId29" Type="http://schemas.openxmlformats.org/officeDocument/2006/relationships/image" Target="../media/image84.wmf"/><Relationship Id="rId41" Type="http://schemas.openxmlformats.org/officeDocument/2006/relationships/image" Target="../media/image90.wmf"/><Relationship Id="rId54" Type="http://schemas.openxmlformats.org/officeDocument/2006/relationships/oleObject" Target="../embeddings/oleObject9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83.bin"/><Relationship Id="rId32" Type="http://schemas.openxmlformats.org/officeDocument/2006/relationships/oleObject" Target="../embeddings/oleObject87.bin"/><Relationship Id="rId37" Type="http://schemas.openxmlformats.org/officeDocument/2006/relationships/image" Target="../media/image88.wmf"/><Relationship Id="rId40" Type="http://schemas.openxmlformats.org/officeDocument/2006/relationships/oleObject" Target="../embeddings/oleObject91.bin"/><Relationship Id="rId45" Type="http://schemas.openxmlformats.org/officeDocument/2006/relationships/image" Target="../media/image92.wmf"/><Relationship Id="rId53" Type="http://schemas.openxmlformats.org/officeDocument/2006/relationships/image" Target="../media/image96.wmf"/><Relationship Id="rId58" Type="http://schemas.openxmlformats.org/officeDocument/2006/relationships/oleObject" Target="../embeddings/oleObject100.bin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85.bin"/><Relationship Id="rId36" Type="http://schemas.openxmlformats.org/officeDocument/2006/relationships/oleObject" Target="../embeddings/oleObject89.bin"/><Relationship Id="rId49" Type="http://schemas.openxmlformats.org/officeDocument/2006/relationships/image" Target="../media/image94.wmf"/><Relationship Id="rId57" Type="http://schemas.openxmlformats.org/officeDocument/2006/relationships/image" Target="../media/image98.wmf"/><Relationship Id="rId61" Type="http://schemas.openxmlformats.org/officeDocument/2006/relationships/image" Target="../media/image100.wmf"/><Relationship Id="rId10" Type="http://schemas.openxmlformats.org/officeDocument/2006/relationships/oleObject" Target="../embeddings/oleObject76.bin"/><Relationship Id="rId19" Type="http://schemas.openxmlformats.org/officeDocument/2006/relationships/image" Target="../media/image79.wmf"/><Relationship Id="rId31" Type="http://schemas.openxmlformats.org/officeDocument/2006/relationships/image" Target="../media/image85.wmf"/><Relationship Id="rId44" Type="http://schemas.openxmlformats.org/officeDocument/2006/relationships/oleObject" Target="../embeddings/oleObject93.bin"/><Relationship Id="rId52" Type="http://schemas.openxmlformats.org/officeDocument/2006/relationships/oleObject" Target="../embeddings/oleObject97.bin"/><Relationship Id="rId60" Type="http://schemas.openxmlformats.org/officeDocument/2006/relationships/oleObject" Target="../embeddings/oleObject101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8.bin"/><Relationship Id="rId22" Type="http://schemas.openxmlformats.org/officeDocument/2006/relationships/oleObject" Target="../embeddings/oleObject82.bin"/><Relationship Id="rId27" Type="http://schemas.openxmlformats.org/officeDocument/2006/relationships/image" Target="../media/image83.wmf"/><Relationship Id="rId30" Type="http://schemas.openxmlformats.org/officeDocument/2006/relationships/oleObject" Target="../embeddings/oleObject86.bin"/><Relationship Id="rId35" Type="http://schemas.openxmlformats.org/officeDocument/2006/relationships/image" Target="../media/image87.wmf"/><Relationship Id="rId43" Type="http://schemas.openxmlformats.org/officeDocument/2006/relationships/image" Target="../media/image91.wmf"/><Relationship Id="rId48" Type="http://schemas.openxmlformats.org/officeDocument/2006/relationships/oleObject" Target="../embeddings/oleObject95.bin"/><Relationship Id="rId56" Type="http://schemas.openxmlformats.org/officeDocument/2006/relationships/oleObject" Target="../embeddings/oleObject99.bin"/><Relationship Id="rId8" Type="http://schemas.openxmlformats.org/officeDocument/2006/relationships/oleObject" Target="../embeddings/oleObject75.bin"/><Relationship Id="rId51" Type="http://schemas.openxmlformats.org/officeDocument/2006/relationships/image" Target="../media/image95.wmf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77.bin"/><Relationship Id="rId17" Type="http://schemas.openxmlformats.org/officeDocument/2006/relationships/image" Target="../media/image78.wmf"/><Relationship Id="rId25" Type="http://schemas.openxmlformats.org/officeDocument/2006/relationships/image" Target="../media/image82.wmf"/><Relationship Id="rId33" Type="http://schemas.openxmlformats.org/officeDocument/2006/relationships/image" Target="../media/image86.wmf"/><Relationship Id="rId38" Type="http://schemas.openxmlformats.org/officeDocument/2006/relationships/oleObject" Target="../embeddings/oleObject90.bin"/><Relationship Id="rId46" Type="http://schemas.openxmlformats.org/officeDocument/2006/relationships/oleObject" Target="../embeddings/oleObject94.bin"/><Relationship Id="rId59" Type="http://schemas.openxmlformats.org/officeDocument/2006/relationships/image" Target="../media/image9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04.wmf"/><Relationship Id="rId5" Type="http://schemas.openxmlformats.org/officeDocument/2006/relationships/image" Target="../media/image101.w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0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0.bin"/><Relationship Id="rId11" Type="http://schemas.openxmlformats.org/officeDocument/2006/relationships/image" Target="../media/image111.wmf"/><Relationship Id="rId5" Type="http://schemas.openxmlformats.org/officeDocument/2006/relationships/image" Target="../media/image108.wmf"/><Relationship Id="rId10" Type="http://schemas.openxmlformats.org/officeDocument/2006/relationships/oleObject" Target="../embeddings/oleObject112.bin"/><Relationship Id="rId4" Type="http://schemas.openxmlformats.org/officeDocument/2006/relationships/oleObject" Target="../embeddings/oleObject109.bin"/><Relationship Id="rId9" Type="http://schemas.openxmlformats.org/officeDocument/2006/relationships/image" Target="../media/image1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Math 12 Honours</a:t>
            </a:r>
            <a:br>
              <a:rPr lang="en-CA" dirty="0"/>
            </a:br>
            <a:r>
              <a:rPr lang="en-CA" dirty="0"/>
              <a:t>Section 1.1</a:t>
            </a:r>
            <a:br>
              <a:rPr lang="en-CA" dirty="0"/>
            </a:br>
            <a:r>
              <a:rPr lang="en-CA" dirty="0"/>
              <a:t>Solving Radical 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050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275"/>
            <a:ext cx="7467600" cy="530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V) at if there are TWO Radicals??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888614"/>
              </p:ext>
            </p:extLst>
          </p:nvPr>
        </p:nvGraphicFramePr>
        <p:xfrm>
          <a:off x="345979" y="853609"/>
          <a:ext cx="3914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145960" imgH="266400" progId="Equation.DSMT4">
                  <p:embed/>
                </p:oleObj>
              </mc:Choice>
              <mc:Fallback>
                <p:oleObj name="Equation" r:id="rId4" imgW="2145960" imgH="266400" progId="Equation.DSMT4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979" y="853609"/>
                        <a:ext cx="39147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155309"/>
              </p:ext>
            </p:extLst>
          </p:nvPr>
        </p:nvGraphicFramePr>
        <p:xfrm>
          <a:off x="2797935" y="1393426"/>
          <a:ext cx="26416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447560" imgH="241200" progId="Equation.DSMT4">
                  <p:embed/>
                </p:oleObj>
              </mc:Choice>
              <mc:Fallback>
                <p:oleObj name="Equation" r:id="rId6" imgW="1447560" imgH="241200" progId="Equation.DSMT4">
                  <p:embed/>
                  <p:pic>
                    <p:nvPicPr>
                      <p:cNvPr id="9229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935" y="1393426"/>
                        <a:ext cx="26416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27415"/>
              </p:ext>
            </p:extLst>
          </p:nvPr>
        </p:nvGraphicFramePr>
        <p:xfrm>
          <a:off x="2501670" y="1851491"/>
          <a:ext cx="3229562" cy="652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828800" imgH="368300" progId="Equation.DSMT4">
                  <p:embed/>
                </p:oleObj>
              </mc:Choice>
              <mc:Fallback>
                <p:oleObj name="Equation" r:id="rId8" imgW="1828800" imgH="368300" progId="Equation.DSMT4">
                  <p:embed/>
                  <p:pic>
                    <p:nvPicPr>
                      <p:cNvPr id="9230" name="Object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670" y="1851491"/>
                        <a:ext cx="3229562" cy="652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996825"/>
              </p:ext>
            </p:extLst>
          </p:nvPr>
        </p:nvGraphicFramePr>
        <p:xfrm>
          <a:off x="3079434" y="2536948"/>
          <a:ext cx="38004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2082800" imgH="241300" progId="Equation.DSMT4">
                  <p:embed/>
                </p:oleObj>
              </mc:Choice>
              <mc:Fallback>
                <p:oleObj name="Equation" r:id="rId10" imgW="2082800" imgH="241300" progId="Equation.DSMT4">
                  <p:embed/>
                  <p:pic>
                    <p:nvPicPr>
                      <p:cNvPr id="9231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434" y="2536948"/>
                        <a:ext cx="38004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062420"/>
              </p:ext>
            </p:extLst>
          </p:nvPr>
        </p:nvGraphicFramePr>
        <p:xfrm>
          <a:off x="3321658" y="3014416"/>
          <a:ext cx="2225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218671" imgH="241195" progId="Equation.DSMT4">
                  <p:embed/>
                </p:oleObj>
              </mc:Choice>
              <mc:Fallback>
                <p:oleObj name="Equation" r:id="rId12" imgW="1218671" imgH="241195" progId="Equation.DSMT4">
                  <p:embed/>
                  <p:pic>
                    <p:nvPicPr>
                      <p:cNvPr id="9232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658" y="3014416"/>
                        <a:ext cx="22256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79091"/>
              </p:ext>
            </p:extLst>
          </p:nvPr>
        </p:nvGraphicFramePr>
        <p:xfrm>
          <a:off x="3443686" y="3507787"/>
          <a:ext cx="16684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914400" imgH="241300" progId="Equation.DSMT4">
                  <p:embed/>
                </p:oleObj>
              </mc:Choice>
              <mc:Fallback>
                <p:oleObj name="Equation" r:id="rId14" imgW="914400" imgH="241300" progId="Equation.DSMT4">
                  <p:embed/>
                  <p:pic>
                    <p:nvPicPr>
                      <p:cNvPr id="9233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686" y="3507787"/>
                        <a:ext cx="1668462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058655"/>
              </p:ext>
            </p:extLst>
          </p:nvPr>
        </p:nvGraphicFramePr>
        <p:xfrm>
          <a:off x="3461151" y="4034242"/>
          <a:ext cx="1697140" cy="34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875920" imgH="177723" progId="Equation.DSMT4">
                  <p:embed/>
                </p:oleObj>
              </mc:Choice>
              <mc:Fallback>
                <p:oleObj name="Equation" r:id="rId16" imgW="875920" imgH="177723" progId="Equation.DSMT4">
                  <p:embed/>
                  <p:pic>
                    <p:nvPicPr>
                      <p:cNvPr id="9234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151" y="4034242"/>
                        <a:ext cx="1697140" cy="347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594674"/>
              </p:ext>
            </p:extLst>
          </p:nvPr>
        </p:nvGraphicFramePr>
        <p:xfrm>
          <a:off x="2951244" y="4426856"/>
          <a:ext cx="1797919" cy="478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672516" imgH="177646" progId="Equation.DSMT4">
                  <p:embed/>
                </p:oleObj>
              </mc:Choice>
              <mc:Fallback>
                <p:oleObj name="Equation" r:id="rId18" imgW="672516" imgH="177646" progId="Equation.DSMT4">
                  <p:embed/>
                  <p:pic>
                    <p:nvPicPr>
                      <p:cNvPr id="9235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244" y="4426856"/>
                        <a:ext cx="1797919" cy="478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656263" y="830337"/>
            <a:ext cx="333777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1. Move one of the radicals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to the other side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035995" y="1962709"/>
            <a:ext cx="2375971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2. FOIL both sides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77328" y="2799601"/>
            <a:ext cx="2922595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3. Make sure you know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how to expand each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side correctly!!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288527" y="3767558"/>
            <a:ext cx="205697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4. Simplify and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solve for “x”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012097" y="3541985"/>
            <a:ext cx="1912703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5. Square both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 sides again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6004146" y="4237970"/>
            <a:ext cx="204895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dirty="0">
                <a:solidFill>
                  <a:srgbClr val="FF0000"/>
                </a:solidFill>
              </a:rPr>
              <a:t>6. Go and check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 your solution</a:t>
            </a:r>
          </a:p>
        </p:txBody>
      </p:sp>
      <p:graphicFrame>
        <p:nvGraphicFramePr>
          <p:cNvPr id="8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388927"/>
              </p:ext>
            </p:extLst>
          </p:nvPr>
        </p:nvGraphicFramePr>
        <p:xfrm>
          <a:off x="219027" y="5014802"/>
          <a:ext cx="51419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2819160" imgH="304560" progId="Equation.DSMT4">
                  <p:embed/>
                </p:oleObj>
              </mc:Choice>
              <mc:Fallback>
                <p:oleObj name="Equation" r:id="rId20" imgW="2819160" imgH="304560" progId="Equation.DSMT4">
                  <p:embed/>
                  <p:pic>
                    <p:nvPicPr>
                      <p:cNvPr id="8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027" y="5014802"/>
                        <a:ext cx="51419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302016"/>
              </p:ext>
            </p:extLst>
          </p:nvPr>
        </p:nvGraphicFramePr>
        <p:xfrm>
          <a:off x="1506304" y="5478591"/>
          <a:ext cx="3521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930320" imgH="304560" progId="Equation.DSMT4">
                  <p:embed/>
                </p:oleObj>
              </mc:Choice>
              <mc:Fallback>
                <p:oleObj name="Equation" r:id="rId22" imgW="1930320" imgH="304560" progId="Equation.DSMT4">
                  <p:embed/>
                  <p:pic>
                    <p:nvPicPr>
                      <p:cNvPr id="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304" y="5478591"/>
                        <a:ext cx="35210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077188"/>
              </p:ext>
            </p:extLst>
          </p:nvPr>
        </p:nvGraphicFramePr>
        <p:xfrm>
          <a:off x="1874057" y="5943484"/>
          <a:ext cx="2755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1511280" imgH="304560" progId="Equation.DSMT4">
                  <p:embed/>
                </p:oleObj>
              </mc:Choice>
              <mc:Fallback>
                <p:oleObj name="Equation" r:id="rId24" imgW="1511280" imgH="304560" progId="Equation.DSMT4">
                  <p:embed/>
                  <p:pic>
                    <p:nvPicPr>
                      <p:cNvPr id="8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057" y="5943484"/>
                        <a:ext cx="2755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396602"/>
              </p:ext>
            </p:extLst>
          </p:nvPr>
        </p:nvGraphicFramePr>
        <p:xfrm>
          <a:off x="2753426" y="6436638"/>
          <a:ext cx="1863361" cy="390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850680" imgH="177480" progId="Equation.DSMT4">
                  <p:embed/>
                </p:oleObj>
              </mc:Choice>
              <mc:Fallback>
                <p:oleObj name="Equation" r:id="rId26" imgW="850680" imgH="177480" progId="Equation.DSMT4">
                  <p:embed/>
                  <p:pic>
                    <p:nvPicPr>
                      <p:cNvPr id="8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426" y="6436638"/>
                        <a:ext cx="1863361" cy="390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7350" y="317500"/>
          <a:ext cx="3543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3543120" imgH="495000" progId="Equation.DSMT4">
                  <p:embed/>
                </p:oleObj>
              </mc:Choice>
              <mc:Fallback>
                <p:oleObj name="Equation" r:id="rId4" imgW="3543120" imgH="4950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17500"/>
                        <a:ext cx="35433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98100" y="866683"/>
          <a:ext cx="3670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3670300" imgH="723900" progId="Equation.DSMT4">
                  <p:embed/>
                </p:oleObj>
              </mc:Choice>
              <mc:Fallback>
                <p:oleObj name="Equation" r:id="rId6" imgW="3670300" imgH="723900" progId="Equation.DSMT4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00" y="866683"/>
                        <a:ext cx="36703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61587" y="1721300"/>
          <a:ext cx="3759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3759200" imgH="444500" progId="Equation.DSMT4">
                  <p:embed/>
                </p:oleObj>
              </mc:Choice>
              <mc:Fallback>
                <p:oleObj name="Equation" r:id="rId8" imgW="3759200" imgH="444500" progId="Equation.DSMT4">
                  <p:embed/>
                  <p:pic>
                    <p:nvPicPr>
                      <p:cNvPr id="194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587" y="1721300"/>
                        <a:ext cx="3759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06075" y="2278242"/>
          <a:ext cx="3060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3060700" imgH="444500" progId="Equation.DSMT4">
                  <p:embed/>
                </p:oleObj>
              </mc:Choice>
              <mc:Fallback>
                <p:oleObj name="Equation" r:id="rId10" imgW="3060700" imgH="444500" progId="Equation.DSMT4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075" y="2278242"/>
                        <a:ext cx="3060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955312" y="2848154"/>
          <a:ext cx="2552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2552700" imgH="444500" progId="Equation.DSMT4">
                  <p:embed/>
                </p:oleObj>
              </mc:Choice>
              <mc:Fallback>
                <p:oleObj name="Equation" r:id="rId12" imgW="2552700" imgH="444500" progId="Equation.DSMT4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312" y="2848154"/>
                        <a:ext cx="25527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147400" y="3432354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2184400" imgH="444500" progId="Equation.DSMT4">
                  <p:embed/>
                </p:oleObj>
              </mc:Choice>
              <mc:Fallback>
                <p:oleObj name="Equation" r:id="rId14" imgW="2184400" imgH="444500" progId="Equation.DSMT4">
                  <p:embed/>
                  <p:pic>
                    <p:nvPicPr>
                      <p:cNvPr id="194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400" y="3432354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748937" y="3981358"/>
          <a:ext cx="2997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2997200" imgH="723900" progId="Equation.DSMT4">
                  <p:embed/>
                </p:oleObj>
              </mc:Choice>
              <mc:Fallback>
                <p:oleObj name="Equation" r:id="rId16" imgW="2997200" imgH="723900" progId="Equation.DSMT4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37" y="3981358"/>
                        <a:ext cx="2997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967286" y="4736597"/>
          <a:ext cx="2552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2552700" imgH="381000" progId="Equation.DSMT4">
                  <p:embed/>
                </p:oleObj>
              </mc:Choice>
              <mc:Fallback>
                <p:oleObj name="Equation" r:id="rId18" imgW="2552700" imgH="381000" progId="Equation.DSMT4">
                  <p:embed/>
                  <p:pic>
                    <p:nvPicPr>
                      <p:cNvPr id="194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7286" y="4736597"/>
                        <a:ext cx="2552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1217250" y="5229767"/>
          <a:ext cx="207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2070100" imgH="381000" progId="Equation.DSMT4">
                  <p:embed/>
                </p:oleObj>
              </mc:Choice>
              <mc:Fallback>
                <p:oleObj name="Equation" r:id="rId20" imgW="2070100" imgH="381000" progId="Equation.DSMT4">
                  <p:embed/>
                  <p:pic>
                    <p:nvPicPr>
                      <p:cNvPr id="1946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250" y="5229767"/>
                        <a:ext cx="2070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1074375" y="5723117"/>
          <a:ext cx="2425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2425700" imgH="482600" progId="Equation.DSMT4">
                  <p:embed/>
                </p:oleObj>
              </mc:Choice>
              <mc:Fallback>
                <p:oleObj name="Equation" r:id="rId22" imgW="2425700" imgH="482600" progId="Equation.DSMT4">
                  <p:embed/>
                  <p:pic>
                    <p:nvPicPr>
                      <p:cNvPr id="1946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375" y="5723117"/>
                        <a:ext cx="24257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1077551" y="6297477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685502" imgH="317362" progId="Equation.DSMT4">
                  <p:embed/>
                </p:oleObj>
              </mc:Choice>
              <mc:Fallback>
                <p:oleObj name="Equation" r:id="rId24" imgW="685502" imgH="317362" progId="Equation.DSMT4">
                  <p:embed/>
                  <p:pic>
                    <p:nvPicPr>
                      <p:cNvPr id="1946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551" y="6297477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148391" y="6254750"/>
          <a:ext cx="1409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1409088" imgH="393529" progId="Equation.DSMT4">
                  <p:embed/>
                </p:oleObj>
              </mc:Choice>
              <mc:Fallback>
                <p:oleObj name="Equation" r:id="rId26" imgW="1409088" imgH="393529" progId="Equation.DSMT4">
                  <p:embed/>
                  <p:pic>
                    <p:nvPicPr>
                      <p:cNvPr id="194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391" y="6254750"/>
                        <a:ext cx="14097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277394" y="300446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Check: </a:t>
            </a: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6246453" y="362721"/>
          <a:ext cx="685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685502" imgH="317362" progId="Equation.DSMT4">
                  <p:embed/>
                </p:oleObj>
              </mc:Choice>
              <mc:Fallback>
                <p:oleObj name="Equation" r:id="rId28" imgW="685502" imgH="317362" progId="Equation.DSMT4">
                  <p:embed/>
                  <p:pic>
                    <p:nvPicPr>
                      <p:cNvPr id="194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453" y="362721"/>
                        <a:ext cx="685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5095875" y="746488"/>
          <a:ext cx="3289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3289300" imgH="596900" progId="Equation.DSMT4">
                  <p:embed/>
                </p:oleObj>
              </mc:Choice>
              <mc:Fallback>
                <p:oleObj name="Equation" r:id="rId30" imgW="3289300" imgH="596900" progId="Equation.DSMT4">
                  <p:embed/>
                  <p:pic>
                    <p:nvPicPr>
                      <p:cNvPr id="194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746488"/>
                        <a:ext cx="3289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813019" y="1444761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2" imgW="2184400" imgH="444500" progId="Equation.DSMT4">
                  <p:embed/>
                </p:oleObj>
              </mc:Choice>
              <mc:Fallback>
                <p:oleObj name="Equation" r:id="rId32" imgW="2184400" imgH="444500" progId="Equation.DSMT4">
                  <p:embed/>
                  <p:pic>
                    <p:nvPicPr>
                      <p:cNvPr id="194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019" y="1444761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6348413" y="2072051"/>
          <a:ext cx="1104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4" imgW="1104900" imgH="304800" progId="Equation.DSMT4">
                  <p:embed/>
                </p:oleObj>
              </mc:Choice>
              <mc:Fallback>
                <p:oleObj name="Equation" r:id="rId34" imgW="1104900" imgH="304800" progId="Equation.DSMT4">
                  <p:embed/>
                  <p:pic>
                    <p:nvPicPr>
                      <p:cNvPr id="1947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413" y="2072051"/>
                        <a:ext cx="11049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6342063" y="2722563"/>
          <a:ext cx="749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6" imgW="748975" imgH="317362" progId="Equation.DSMT4">
                  <p:embed/>
                </p:oleObj>
              </mc:Choice>
              <mc:Fallback>
                <p:oleObj name="Equation" r:id="rId36" imgW="748975" imgH="317362" progId="Equation.DSMT4">
                  <p:embed/>
                  <p:pic>
                    <p:nvPicPr>
                      <p:cNvPr id="194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2722563"/>
                        <a:ext cx="7493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5046663" y="3159125"/>
          <a:ext cx="340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8" imgW="3403600" imgH="596900" progId="Equation.DSMT4">
                  <p:embed/>
                </p:oleObj>
              </mc:Choice>
              <mc:Fallback>
                <p:oleObj name="Equation" r:id="rId38" imgW="3403600" imgH="596900" progId="Equation.DSMT4">
                  <p:embed/>
                  <p:pic>
                    <p:nvPicPr>
                      <p:cNvPr id="1947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3159125"/>
                        <a:ext cx="34036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5588000" y="3923574"/>
          <a:ext cx="2336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0" imgW="2336800" imgH="444500" progId="Equation.DSMT4">
                  <p:embed/>
                </p:oleObj>
              </mc:Choice>
              <mc:Fallback>
                <p:oleObj name="Equation" r:id="rId40" imgW="2336800" imgH="444500" progId="Equation.DSMT4">
                  <p:embed/>
                  <p:pic>
                    <p:nvPicPr>
                      <p:cNvPr id="1947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0" y="3923574"/>
                        <a:ext cx="2336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5957888" y="4468813"/>
          <a:ext cx="1562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42" imgW="1562100" imgH="444500" progId="Equation.DSMT4">
                  <p:embed/>
                </p:oleObj>
              </mc:Choice>
              <mc:Fallback>
                <p:oleObj name="Equation" r:id="rId42" imgW="1562100" imgH="444500" progId="Equation.DSMT4">
                  <p:embed/>
                  <p:pic>
                    <p:nvPicPr>
                      <p:cNvPr id="1947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888" y="4468813"/>
                        <a:ext cx="1562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81904" y="5029199"/>
            <a:ext cx="2859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So x = 6 is extraneous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741819" y="5826035"/>
            <a:ext cx="4043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/>
              <a:t>Therefore, x = 1 is the solution.</a:t>
            </a:r>
          </a:p>
        </p:txBody>
      </p:sp>
      <p:graphicFrame>
        <p:nvGraphicFramePr>
          <p:cNvPr id="99490" name="Object 162"/>
          <p:cNvGraphicFramePr>
            <a:graphicFrameLocks noChangeAspect="1"/>
          </p:cNvGraphicFramePr>
          <p:nvPr/>
        </p:nvGraphicFramePr>
        <p:xfrm>
          <a:off x="4759398" y="254000"/>
          <a:ext cx="3949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44" imgW="3949560" imgH="545760" progId="Equation.DSMT4">
                  <p:embed/>
                </p:oleObj>
              </mc:Choice>
              <mc:Fallback>
                <p:oleObj name="Equation" r:id="rId44" imgW="3949560" imgH="545760" progId="Equation.DSMT4">
                  <p:embed/>
                  <p:pic>
                    <p:nvPicPr>
                      <p:cNvPr id="9949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98" y="254000"/>
                        <a:ext cx="3949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99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661537"/>
              </p:ext>
            </p:extLst>
          </p:nvPr>
        </p:nvGraphicFramePr>
        <p:xfrm>
          <a:off x="298450" y="177800"/>
          <a:ext cx="39497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3949560" imgH="545760" progId="Equation.DSMT4">
                  <p:embed/>
                </p:oleObj>
              </mc:Choice>
              <mc:Fallback>
                <p:oleObj name="Equation" r:id="rId4" imgW="3949560" imgH="54576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77800"/>
                        <a:ext cx="39497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154004"/>
              </p:ext>
            </p:extLst>
          </p:nvPr>
        </p:nvGraphicFramePr>
        <p:xfrm>
          <a:off x="499198" y="775092"/>
          <a:ext cx="4089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4089400" imgH="800100" progId="Equation.DSMT4">
                  <p:embed/>
                </p:oleObj>
              </mc:Choice>
              <mc:Fallback>
                <p:oleObj name="Equation" r:id="rId6" imgW="4089400" imgH="800100" progId="Equation.DSMT4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98" y="775092"/>
                        <a:ext cx="4089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762953"/>
              </p:ext>
            </p:extLst>
          </p:nvPr>
        </p:nvGraphicFramePr>
        <p:xfrm>
          <a:off x="1185714" y="1660378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743200" imgH="381000" progId="Equation.DSMT4">
                  <p:embed/>
                </p:oleObj>
              </mc:Choice>
              <mc:Fallback>
                <p:oleObj name="Equation" r:id="rId8" imgW="2743200" imgH="381000" progId="Equation.DSMT4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714" y="1660378"/>
                        <a:ext cx="274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844739"/>
              </p:ext>
            </p:extLst>
          </p:nvPr>
        </p:nvGraphicFramePr>
        <p:xfrm>
          <a:off x="499198" y="2393969"/>
          <a:ext cx="24257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2425700" imgH="381000" progId="Equation.DSMT4">
                  <p:embed/>
                </p:oleObj>
              </mc:Choice>
              <mc:Fallback>
                <p:oleObj name="Equation" r:id="rId10" imgW="2425700" imgH="381000" progId="Equation.DSMT4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98" y="2393969"/>
                        <a:ext cx="24257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99204"/>
              </p:ext>
            </p:extLst>
          </p:nvPr>
        </p:nvGraphicFramePr>
        <p:xfrm>
          <a:off x="92798" y="2997837"/>
          <a:ext cx="28321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2832100" imgH="482600" progId="Equation.DSMT4">
                  <p:embed/>
                </p:oleObj>
              </mc:Choice>
              <mc:Fallback>
                <p:oleObj name="Equation" r:id="rId12" imgW="2832100" imgH="482600" progId="Equation.DSMT4">
                  <p:embed/>
                  <p:pic>
                    <p:nvPicPr>
                      <p:cNvPr id="18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98" y="2997837"/>
                        <a:ext cx="28321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965385"/>
              </p:ext>
            </p:extLst>
          </p:nvPr>
        </p:nvGraphicFramePr>
        <p:xfrm>
          <a:off x="175015" y="3747843"/>
          <a:ext cx="812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812800" imgH="825500" progId="Equation.DSMT4">
                  <p:embed/>
                </p:oleObj>
              </mc:Choice>
              <mc:Fallback>
                <p:oleObj name="Equation" r:id="rId14" imgW="812800" imgH="825500" progId="Equation.DSMT4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15" y="3747843"/>
                        <a:ext cx="8128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092040"/>
              </p:ext>
            </p:extLst>
          </p:nvPr>
        </p:nvGraphicFramePr>
        <p:xfrm>
          <a:off x="1240854" y="3762375"/>
          <a:ext cx="1714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1714500" imgH="838200" progId="Equation.DSMT4">
                  <p:embed/>
                </p:oleObj>
              </mc:Choice>
              <mc:Fallback>
                <p:oleObj name="Equation" r:id="rId16" imgW="1714500" imgH="838200" progId="Equation.DSMT4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854" y="3762375"/>
                        <a:ext cx="1714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00800" y="346360"/>
            <a:ext cx="11608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600" dirty="0"/>
              <a:t>Check: </a:t>
            </a: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818053"/>
              </p:ext>
            </p:extLst>
          </p:nvPr>
        </p:nvGraphicFramePr>
        <p:xfrm>
          <a:off x="7547208" y="468353"/>
          <a:ext cx="1016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1015920" imgH="317160" progId="Equation.DSMT4">
                  <p:embed/>
                </p:oleObj>
              </mc:Choice>
              <mc:Fallback>
                <p:oleObj name="Equation" r:id="rId18" imgW="1015920" imgH="317160" progId="Equation.DSMT4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7208" y="468353"/>
                        <a:ext cx="1016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61907"/>
              </p:ext>
            </p:extLst>
          </p:nvPr>
        </p:nvGraphicFramePr>
        <p:xfrm>
          <a:off x="5122476" y="947761"/>
          <a:ext cx="3631563" cy="89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3924300" imgH="965200" progId="Equation.DSMT4">
                  <p:embed/>
                </p:oleObj>
              </mc:Choice>
              <mc:Fallback>
                <p:oleObj name="Equation" r:id="rId20" imgW="3924300" imgH="965200" progId="Equation.DSMT4">
                  <p:embed/>
                  <p:pic>
                    <p:nvPicPr>
                      <p:cNvPr id="184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476" y="947761"/>
                        <a:ext cx="3631563" cy="89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079173"/>
              </p:ext>
            </p:extLst>
          </p:nvPr>
        </p:nvGraphicFramePr>
        <p:xfrm>
          <a:off x="5266747" y="1850878"/>
          <a:ext cx="3429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3429000" imgH="901700" progId="Equation.DSMT4">
                  <p:embed/>
                </p:oleObj>
              </mc:Choice>
              <mc:Fallback>
                <p:oleObj name="Equation" r:id="rId22" imgW="3429000" imgH="901700" progId="Equation.DSMT4">
                  <p:embed/>
                  <p:pic>
                    <p:nvPicPr>
                      <p:cNvPr id="184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6747" y="1850878"/>
                        <a:ext cx="34290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895886"/>
              </p:ext>
            </p:extLst>
          </p:nvPr>
        </p:nvGraphicFramePr>
        <p:xfrm>
          <a:off x="5457247" y="2720912"/>
          <a:ext cx="3238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3238500" imgH="901700" progId="Equation.DSMT4">
                  <p:embed/>
                </p:oleObj>
              </mc:Choice>
              <mc:Fallback>
                <p:oleObj name="Equation" r:id="rId24" imgW="3238500" imgH="901700" progId="Equation.DSMT4">
                  <p:embed/>
                  <p:pic>
                    <p:nvPicPr>
                      <p:cNvPr id="1844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247" y="2720912"/>
                        <a:ext cx="3238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891114"/>
              </p:ext>
            </p:extLst>
          </p:nvPr>
        </p:nvGraphicFramePr>
        <p:xfrm>
          <a:off x="4622800" y="3608143"/>
          <a:ext cx="4432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4432300" imgH="965200" progId="Equation.DSMT4">
                  <p:embed/>
                </p:oleObj>
              </mc:Choice>
              <mc:Fallback>
                <p:oleObj name="Equation" r:id="rId26" imgW="4432300" imgH="965200" progId="Equation.DSMT4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3608143"/>
                        <a:ext cx="4432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691520"/>
              </p:ext>
            </p:extLst>
          </p:nvPr>
        </p:nvGraphicFramePr>
        <p:xfrm>
          <a:off x="4857750" y="4600575"/>
          <a:ext cx="37973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3797300" imgH="901700" progId="Equation.DSMT4">
                  <p:embed/>
                </p:oleObj>
              </mc:Choice>
              <mc:Fallback>
                <p:oleObj name="Equation" r:id="rId28" imgW="3797300" imgH="901700" progId="Equation.DSMT4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4600575"/>
                        <a:ext cx="37973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15327"/>
              </p:ext>
            </p:extLst>
          </p:nvPr>
        </p:nvGraphicFramePr>
        <p:xfrm>
          <a:off x="5022850" y="5529507"/>
          <a:ext cx="36322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3632200" imgH="901700" progId="Equation.DSMT4">
                  <p:embed/>
                </p:oleObj>
              </mc:Choice>
              <mc:Fallback>
                <p:oleObj name="Equation" r:id="rId30" imgW="3632200" imgH="901700" progId="Equation.DSMT4">
                  <p:embed/>
                  <p:pic>
                    <p:nvPicPr>
                      <p:cNvPr id="1844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850" y="5529507"/>
                        <a:ext cx="36322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65F6-A213-4A40-AF43-360CCAFDB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27" y="274638"/>
            <a:ext cx="7728373" cy="897149"/>
          </a:xfrm>
        </p:spPr>
        <p:txBody>
          <a:bodyPr>
            <a:normAutofit fontScale="90000"/>
          </a:bodyPr>
          <a:lstStyle/>
          <a:p>
            <a:r>
              <a:rPr lang="en-CA" dirty="0"/>
              <a:t>Challenge: Given the equation, for what values of “k” will there 3 solutions?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0B7CDB4-A0A5-4AEB-ABC9-A0AEC178C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997544"/>
              </p:ext>
            </p:extLst>
          </p:nvPr>
        </p:nvGraphicFramePr>
        <p:xfrm>
          <a:off x="294919" y="1171786"/>
          <a:ext cx="3339251" cy="57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473120" imgH="253800" progId="Equation.DSMT4">
                  <p:embed/>
                </p:oleObj>
              </mc:Choice>
              <mc:Fallback>
                <p:oleObj name="Equation" r:id="rId4" imgW="1473120" imgH="2538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40B7CDB4-A0A5-4AEB-ABC9-A0AEC178C3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919" y="1171786"/>
                        <a:ext cx="3339251" cy="575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55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328403" y="2704762"/>
            <a:ext cx="3471862" cy="3945922"/>
            <a:chOff x="1725143" y="2881813"/>
            <a:chExt cx="3471862" cy="3945922"/>
          </a:xfrm>
        </p:grpSpPr>
        <p:sp>
          <p:nvSpPr>
            <p:cNvPr id="7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1725143" y="2889147"/>
              <a:ext cx="3471862" cy="3938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" name="Rectangle 195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" name="Line 196"/>
            <p:cNvSpPr>
              <a:spLocks noChangeShapeType="1"/>
            </p:cNvSpPr>
            <p:nvPr/>
          </p:nvSpPr>
          <p:spPr bwMode="auto">
            <a:xfrm flipV="1">
              <a:off x="199286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97"/>
            <p:cNvSpPr>
              <a:spLocks noChangeShapeType="1"/>
            </p:cNvSpPr>
            <p:nvPr/>
          </p:nvSpPr>
          <p:spPr bwMode="auto">
            <a:xfrm flipV="1">
              <a:off x="199649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98"/>
            <p:cNvSpPr>
              <a:spLocks noChangeShapeType="1"/>
            </p:cNvSpPr>
            <p:nvPr/>
          </p:nvSpPr>
          <p:spPr bwMode="auto">
            <a:xfrm flipV="1">
              <a:off x="2260580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99"/>
            <p:cNvSpPr>
              <a:spLocks noChangeShapeType="1"/>
            </p:cNvSpPr>
            <p:nvPr/>
          </p:nvSpPr>
          <p:spPr bwMode="auto">
            <a:xfrm flipV="1">
              <a:off x="2264214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200"/>
            <p:cNvSpPr>
              <a:spLocks noChangeShapeType="1"/>
            </p:cNvSpPr>
            <p:nvPr/>
          </p:nvSpPr>
          <p:spPr bwMode="auto">
            <a:xfrm flipV="1">
              <a:off x="279359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201"/>
            <p:cNvSpPr>
              <a:spLocks noChangeShapeType="1"/>
            </p:cNvSpPr>
            <p:nvPr/>
          </p:nvSpPr>
          <p:spPr bwMode="auto">
            <a:xfrm flipV="1">
              <a:off x="2796017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202"/>
            <p:cNvSpPr>
              <a:spLocks noChangeShapeType="1"/>
            </p:cNvSpPr>
            <p:nvPr/>
          </p:nvSpPr>
          <p:spPr bwMode="auto">
            <a:xfrm flipV="1">
              <a:off x="305767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203"/>
            <p:cNvSpPr>
              <a:spLocks noChangeShapeType="1"/>
            </p:cNvSpPr>
            <p:nvPr/>
          </p:nvSpPr>
          <p:spPr bwMode="auto">
            <a:xfrm flipV="1">
              <a:off x="3061313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" name="Line 204"/>
            <p:cNvSpPr>
              <a:spLocks noChangeShapeType="1"/>
            </p:cNvSpPr>
            <p:nvPr/>
          </p:nvSpPr>
          <p:spPr bwMode="auto">
            <a:xfrm flipV="1">
              <a:off x="3325398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8" name="Line 205"/>
            <p:cNvSpPr>
              <a:spLocks noChangeShapeType="1"/>
            </p:cNvSpPr>
            <p:nvPr/>
          </p:nvSpPr>
          <p:spPr bwMode="auto">
            <a:xfrm flipV="1">
              <a:off x="332903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9" name="Line 206"/>
            <p:cNvSpPr>
              <a:spLocks noChangeShapeType="1"/>
            </p:cNvSpPr>
            <p:nvPr/>
          </p:nvSpPr>
          <p:spPr bwMode="auto">
            <a:xfrm flipV="1">
              <a:off x="358948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" name="Line 207"/>
            <p:cNvSpPr>
              <a:spLocks noChangeShapeType="1"/>
            </p:cNvSpPr>
            <p:nvPr/>
          </p:nvSpPr>
          <p:spPr bwMode="auto">
            <a:xfrm flipV="1">
              <a:off x="359311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" name="Line 208"/>
            <p:cNvSpPr>
              <a:spLocks noChangeShapeType="1"/>
            </p:cNvSpPr>
            <p:nvPr/>
          </p:nvSpPr>
          <p:spPr bwMode="auto">
            <a:xfrm flipV="1">
              <a:off x="3857201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" name="Line 209"/>
            <p:cNvSpPr>
              <a:spLocks noChangeShapeType="1"/>
            </p:cNvSpPr>
            <p:nvPr/>
          </p:nvSpPr>
          <p:spPr bwMode="auto">
            <a:xfrm flipV="1">
              <a:off x="386083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" name="Line 210"/>
            <p:cNvSpPr>
              <a:spLocks noChangeShapeType="1"/>
            </p:cNvSpPr>
            <p:nvPr/>
          </p:nvSpPr>
          <p:spPr bwMode="auto">
            <a:xfrm flipV="1">
              <a:off x="412249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4" name="Line 211"/>
            <p:cNvSpPr>
              <a:spLocks noChangeShapeType="1"/>
            </p:cNvSpPr>
            <p:nvPr/>
          </p:nvSpPr>
          <p:spPr bwMode="auto">
            <a:xfrm flipV="1">
              <a:off x="4126131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5" name="Line 212"/>
            <p:cNvSpPr>
              <a:spLocks noChangeShapeType="1"/>
            </p:cNvSpPr>
            <p:nvPr/>
          </p:nvSpPr>
          <p:spPr bwMode="auto">
            <a:xfrm flipV="1">
              <a:off x="4390215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6" name="Line 213"/>
            <p:cNvSpPr>
              <a:spLocks noChangeShapeType="1"/>
            </p:cNvSpPr>
            <p:nvPr/>
          </p:nvSpPr>
          <p:spPr bwMode="auto">
            <a:xfrm flipV="1">
              <a:off x="439384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7" name="Line 214"/>
            <p:cNvSpPr>
              <a:spLocks noChangeShapeType="1"/>
            </p:cNvSpPr>
            <p:nvPr/>
          </p:nvSpPr>
          <p:spPr bwMode="auto">
            <a:xfrm flipV="1">
              <a:off x="465429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8" name="Line 215"/>
            <p:cNvSpPr>
              <a:spLocks noChangeShapeType="1"/>
            </p:cNvSpPr>
            <p:nvPr/>
          </p:nvSpPr>
          <p:spPr bwMode="auto">
            <a:xfrm flipV="1">
              <a:off x="4657934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9" name="Line 216"/>
            <p:cNvSpPr>
              <a:spLocks noChangeShapeType="1"/>
            </p:cNvSpPr>
            <p:nvPr/>
          </p:nvSpPr>
          <p:spPr bwMode="auto">
            <a:xfrm flipV="1">
              <a:off x="4922018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Line 217"/>
            <p:cNvSpPr>
              <a:spLocks noChangeShapeType="1"/>
            </p:cNvSpPr>
            <p:nvPr/>
          </p:nvSpPr>
          <p:spPr bwMode="auto">
            <a:xfrm flipV="1">
              <a:off x="492565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Line 218"/>
            <p:cNvSpPr>
              <a:spLocks noChangeShapeType="1"/>
            </p:cNvSpPr>
            <p:nvPr/>
          </p:nvSpPr>
          <p:spPr bwMode="auto">
            <a:xfrm>
              <a:off x="1732411" y="6563696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2" name="Line 219"/>
            <p:cNvSpPr>
              <a:spLocks noChangeShapeType="1"/>
            </p:cNvSpPr>
            <p:nvPr/>
          </p:nvSpPr>
          <p:spPr bwMode="auto">
            <a:xfrm>
              <a:off x="1732411" y="657103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3" name="Line 220"/>
            <p:cNvSpPr>
              <a:spLocks noChangeShapeType="1"/>
            </p:cNvSpPr>
            <p:nvPr/>
          </p:nvSpPr>
          <p:spPr bwMode="auto">
            <a:xfrm>
              <a:off x="1732411" y="631432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221"/>
            <p:cNvSpPr>
              <a:spLocks noChangeShapeType="1"/>
            </p:cNvSpPr>
            <p:nvPr/>
          </p:nvSpPr>
          <p:spPr bwMode="auto">
            <a:xfrm>
              <a:off x="1732411" y="632165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Line 222"/>
            <p:cNvSpPr>
              <a:spLocks noChangeShapeType="1"/>
            </p:cNvSpPr>
            <p:nvPr/>
          </p:nvSpPr>
          <p:spPr bwMode="auto">
            <a:xfrm>
              <a:off x="1732411" y="607228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Line 223"/>
            <p:cNvSpPr>
              <a:spLocks noChangeShapeType="1"/>
            </p:cNvSpPr>
            <p:nvPr/>
          </p:nvSpPr>
          <p:spPr bwMode="auto">
            <a:xfrm>
              <a:off x="1732411" y="607962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7" name="Line 224"/>
            <p:cNvSpPr>
              <a:spLocks noChangeShapeType="1"/>
            </p:cNvSpPr>
            <p:nvPr/>
          </p:nvSpPr>
          <p:spPr bwMode="auto">
            <a:xfrm>
              <a:off x="1732411" y="583025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225"/>
            <p:cNvSpPr>
              <a:spLocks noChangeShapeType="1"/>
            </p:cNvSpPr>
            <p:nvPr/>
          </p:nvSpPr>
          <p:spPr bwMode="auto">
            <a:xfrm>
              <a:off x="1732411" y="583758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226"/>
            <p:cNvSpPr>
              <a:spLocks noChangeShapeType="1"/>
            </p:cNvSpPr>
            <p:nvPr/>
          </p:nvSpPr>
          <p:spPr bwMode="auto">
            <a:xfrm>
              <a:off x="1732411" y="558088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227"/>
            <p:cNvSpPr>
              <a:spLocks noChangeShapeType="1"/>
            </p:cNvSpPr>
            <p:nvPr/>
          </p:nvSpPr>
          <p:spPr bwMode="auto">
            <a:xfrm>
              <a:off x="1732411" y="558821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Line 228"/>
            <p:cNvSpPr>
              <a:spLocks noChangeShapeType="1"/>
            </p:cNvSpPr>
            <p:nvPr/>
          </p:nvSpPr>
          <p:spPr bwMode="auto">
            <a:xfrm>
              <a:off x="1732411" y="5338846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Line 229"/>
            <p:cNvSpPr>
              <a:spLocks noChangeShapeType="1"/>
            </p:cNvSpPr>
            <p:nvPr/>
          </p:nvSpPr>
          <p:spPr bwMode="auto">
            <a:xfrm>
              <a:off x="1732411" y="534618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3" name="Line 230"/>
            <p:cNvSpPr>
              <a:spLocks noChangeShapeType="1"/>
            </p:cNvSpPr>
            <p:nvPr/>
          </p:nvSpPr>
          <p:spPr bwMode="auto">
            <a:xfrm>
              <a:off x="1732411" y="509681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Line 231"/>
            <p:cNvSpPr>
              <a:spLocks noChangeShapeType="1"/>
            </p:cNvSpPr>
            <p:nvPr/>
          </p:nvSpPr>
          <p:spPr bwMode="auto">
            <a:xfrm>
              <a:off x="1732411" y="510414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232"/>
            <p:cNvSpPr>
              <a:spLocks noChangeShapeType="1"/>
            </p:cNvSpPr>
            <p:nvPr/>
          </p:nvSpPr>
          <p:spPr bwMode="auto">
            <a:xfrm>
              <a:off x="1732411" y="460540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233"/>
            <p:cNvSpPr>
              <a:spLocks noChangeShapeType="1"/>
            </p:cNvSpPr>
            <p:nvPr/>
          </p:nvSpPr>
          <p:spPr bwMode="auto">
            <a:xfrm>
              <a:off x="1732411" y="461273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234"/>
            <p:cNvSpPr>
              <a:spLocks noChangeShapeType="1"/>
            </p:cNvSpPr>
            <p:nvPr/>
          </p:nvSpPr>
          <p:spPr bwMode="auto">
            <a:xfrm>
              <a:off x="1732411" y="4363367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Line 235"/>
            <p:cNvSpPr>
              <a:spLocks noChangeShapeType="1"/>
            </p:cNvSpPr>
            <p:nvPr/>
          </p:nvSpPr>
          <p:spPr bwMode="auto">
            <a:xfrm>
              <a:off x="1732411" y="437070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" name="Line 236"/>
            <p:cNvSpPr>
              <a:spLocks noChangeShapeType="1"/>
            </p:cNvSpPr>
            <p:nvPr/>
          </p:nvSpPr>
          <p:spPr bwMode="auto">
            <a:xfrm>
              <a:off x="1732411" y="4121331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237"/>
            <p:cNvSpPr>
              <a:spLocks noChangeShapeType="1"/>
            </p:cNvSpPr>
            <p:nvPr/>
          </p:nvSpPr>
          <p:spPr bwMode="auto">
            <a:xfrm>
              <a:off x="1732411" y="412866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Line 238"/>
            <p:cNvSpPr>
              <a:spLocks noChangeShapeType="1"/>
            </p:cNvSpPr>
            <p:nvPr/>
          </p:nvSpPr>
          <p:spPr bwMode="auto">
            <a:xfrm>
              <a:off x="1732411" y="3871960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" name="Line 239"/>
            <p:cNvSpPr>
              <a:spLocks noChangeShapeType="1"/>
            </p:cNvSpPr>
            <p:nvPr/>
          </p:nvSpPr>
          <p:spPr bwMode="auto">
            <a:xfrm>
              <a:off x="1732411" y="387929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240"/>
            <p:cNvSpPr>
              <a:spLocks noChangeShapeType="1"/>
            </p:cNvSpPr>
            <p:nvPr/>
          </p:nvSpPr>
          <p:spPr bwMode="auto">
            <a:xfrm>
              <a:off x="1732411" y="362992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241"/>
            <p:cNvSpPr>
              <a:spLocks noChangeShapeType="1"/>
            </p:cNvSpPr>
            <p:nvPr/>
          </p:nvSpPr>
          <p:spPr bwMode="auto">
            <a:xfrm>
              <a:off x="1732411" y="363725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242"/>
            <p:cNvSpPr>
              <a:spLocks noChangeShapeType="1"/>
            </p:cNvSpPr>
            <p:nvPr/>
          </p:nvSpPr>
          <p:spPr bwMode="auto">
            <a:xfrm>
              <a:off x="1732411" y="338788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6" name="Line 243"/>
            <p:cNvSpPr>
              <a:spLocks noChangeShapeType="1"/>
            </p:cNvSpPr>
            <p:nvPr/>
          </p:nvSpPr>
          <p:spPr bwMode="auto">
            <a:xfrm>
              <a:off x="1732411" y="3395223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7" name="Line 244"/>
            <p:cNvSpPr>
              <a:spLocks noChangeShapeType="1"/>
            </p:cNvSpPr>
            <p:nvPr/>
          </p:nvSpPr>
          <p:spPr bwMode="auto">
            <a:xfrm>
              <a:off x="1732411" y="313851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Line 245"/>
            <p:cNvSpPr>
              <a:spLocks noChangeShapeType="1"/>
            </p:cNvSpPr>
            <p:nvPr/>
          </p:nvSpPr>
          <p:spPr bwMode="auto">
            <a:xfrm>
              <a:off x="1732411" y="3145852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246"/>
            <p:cNvSpPr>
              <a:spLocks noChangeShapeType="1"/>
            </p:cNvSpPr>
            <p:nvPr/>
          </p:nvSpPr>
          <p:spPr bwMode="auto">
            <a:xfrm>
              <a:off x="1732411" y="4840105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247"/>
            <p:cNvSpPr>
              <a:spLocks noChangeShapeType="1"/>
            </p:cNvSpPr>
            <p:nvPr/>
          </p:nvSpPr>
          <p:spPr bwMode="auto">
            <a:xfrm>
              <a:off x="1732411" y="4847439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Line 248"/>
            <p:cNvSpPr>
              <a:spLocks noChangeShapeType="1"/>
            </p:cNvSpPr>
            <p:nvPr/>
          </p:nvSpPr>
          <p:spPr bwMode="auto">
            <a:xfrm>
              <a:off x="1732411" y="4854774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" name="Line 249"/>
            <p:cNvSpPr>
              <a:spLocks noChangeShapeType="1"/>
            </p:cNvSpPr>
            <p:nvPr/>
          </p:nvSpPr>
          <p:spPr bwMode="auto">
            <a:xfrm>
              <a:off x="1732411" y="4862108"/>
              <a:ext cx="3460959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3" name="Rectangle 250"/>
            <p:cNvSpPr>
              <a:spLocks noChangeArrowheads="1"/>
            </p:cNvSpPr>
            <p:nvPr/>
          </p:nvSpPr>
          <p:spPr bwMode="auto">
            <a:xfrm>
              <a:off x="5121898" y="4620072"/>
              <a:ext cx="58147" cy="20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4" name="Freeform 251"/>
            <p:cNvSpPr>
              <a:spLocks/>
            </p:cNvSpPr>
            <p:nvPr/>
          </p:nvSpPr>
          <p:spPr bwMode="auto">
            <a:xfrm>
              <a:off x="5155818" y="4788764"/>
              <a:ext cx="31496" cy="132020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5" name="Line 252"/>
            <p:cNvSpPr>
              <a:spLocks noChangeShapeType="1"/>
            </p:cNvSpPr>
            <p:nvPr/>
          </p:nvSpPr>
          <p:spPr bwMode="auto">
            <a:xfrm flipV="1">
              <a:off x="2522242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Line 253"/>
            <p:cNvSpPr>
              <a:spLocks noChangeShapeType="1"/>
            </p:cNvSpPr>
            <p:nvPr/>
          </p:nvSpPr>
          <p:spPr bwMode="auto">
            <a:xfrm flipV="1">
              <a:off x="2525876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Line 254"/>
            <p:cNvSpPr>
              <a:spLocks noChangeShapeType="1"/>
            </p:cNvSpPr>
            <p:nvPr/>
          </p:nvSpPr>
          <p:spPr bwMode="auto">
            <a:xfrm flipV="1">
              <a:off x="2528299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8" name="Line 255"/>
            <p:cNvSpPr>
              <a:spLocks noChangeShapeType="1"/>
            </p:cNvSpPr>
            <p:nvPr/>
          </p:nvSpPr>
          <p:spPr bwMode="auto">
            <a:xfrm flipV="1">
              <a:off x="2531933" y="2896481"/>
              <a:ext cx="1211" cy="391658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9" name="Rectangle 256"/>
            <p:cNvSpPr>
              <a:spLocks noChangeArrowheads="1"/>
            </p:cNvSpPr>
            <p:nvPr/>
          </p:nvSpPr>
          <p:spPr bwMode="auto">
            <a:xfrm>
              <a:off x="2569486" y="2881813"/>
              <a:ext cx="58147" cy="205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0" name="Freeform 257"/>
            <p:cNvSpPr>
              <a:spLocks/>
            </p:cNvSpPr>
            <p:nvPr/>
          </p:nvSpPr>
          <p:spPr bwMode="auto">
            <a:xfrm>
              <a:off x="2498014" y="2903816"/>
              <a:ext cx="61781" cy="66010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1" name="Rectangle 258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2" name="Line 259"/>
            <p:cNvSpPr>
              <a:spLocks noChangeShapeType="1"/>
            </p:cNvSpPr>
            <p:nvPr/>
          </p:nvSpPr>
          <p:spPr bwMode="auto">
            <a:xfrm>
              <a:off x="1996496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Rectangle 260"/>
            <p:cNvSpPr>
              <a:spLocks noChangeArrowheads="1"/>
            </p:cNvSpPr>
            <p:nvPr/>
          </p:nvSpPr>
          <p:spPr bwMode="auto">
            <a:xfrm>
              <a:off x="1962577" y="4898780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74" name="Rectangle 261"/>
            <p:cNvSpPr>
              <a:spLocks noChangeArrowheads="1"/>
            </p:cNvSpPr>
            <p:nvPr/>
          </p:nvSpPr>
          <p:spPr bwMode="auto">
            <a:xfrm>
              <a:off x="2542836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75" name="Line 262"/>
            <p:cNvSpPr>
              <a:spLocks noChangeShapeType="1"/>
            </p:cNvSpPr>
            <p:nvPr/>
          </p:nvSpPr>
          <p:spPr bwMode="auto">
            <a:xfrm>
              <a:off x="3061313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Rectangle 263"/>
            <p:cNvSpPr>
              <a:spLocks noChangeArrowheads="1"/>
            </p:cNvSpPr>
            <p:nvPr/>
          </p:nvSpPr>
          <p:spPr bwMode="auto">
            <a:xfrm>
              <a:off x="3064947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77" name="Line 264"/>
            <p:cNvSpPr>
              <a:spLocks noChangeShapeType="1"/>
            </p:cNvSpPr>
            <p:nvPr/>
          </p:nvSpPr>
          <p:spPr bwMode="auto">
            <a:xfrm>
              <a:off x="3593116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" name="Rectangle 265"/>
            <p:cNvSpPr>
              <a:spLocks noChangeArrowheads="1"/>
            </p:cNvSpPr>
            <p:nvPr/>
          </p:nvSpPr>
          <p:spPr bwMode="auto">
            <a:xfrm>
              <a:off x="3596750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79" name="Line 266"/>
            <p:cNvSpPr>
              <a:spLocks noChangeShapeType="1"/>
            </p:cNvSpPr>
            <p:nvPr/>
          </p:nvSpPr>
          <p:spPr bwMode="auto">
            <a:xfrm>
              <a:off x="4126131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" name="Rectangle 267"/>
            <p:cNvSpPr>
              <a:spLocks noChangeArrowheads="1"/>
            </p:cNvSpPr>
            <p:nvPr/>
          </p:nvSpPr>
          <p:spPr bwMode="auto">
            <a:xfrm>
              <a:off x="4128553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1" name="Line 268"/>
            <p:cNvSpPr>
              <a:spLocks noChangeShapeType="1"/>
            </p:cNvSpPr>
            <p:nvPr/>
          </p:nvSpPr>
          <p:spPr bwMode="auto">
            <a:xfrm>
              <a:off x="4657934" y="4818102"/>
              <a:ext cx="1211" cy="80679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Rectangle 269"/>
            <p:cNvSpPr>
              <a:spLocks noChangeArrowheads="1"/>
            </p:cNvSpPr>
            <p:nvPr/>
          </p:nvSpPr>
          <p:spPr bwMode="auto">
            <a:xfrm>
              <a:off x="4661568" y="4898780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3" name="Rectangle 270"/>
            <p:cNvSpPr>
              <a:spLocks noChangeArrowheads="1"/>
            </p:cNvSpPr>
            <p:nvPr/>
          </p:nvSpPr>
          <p:spPr bwMode="auto">
            <a:xfrm>
              <a:off x="2441078" y="6248315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84" name="Line 271"/>
            <p:cNvSpPr>
              <a:spLocks noChangeShapeType="1"/>
            </p:cNvSpPr>
            <p:nvPr/>
          </p:nvSpPr>
          <p:spPr bwMode="auto">
            <a:xfrm>
              <a:off x="2511339" y="6321659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Rectangle 272"/>
            <p:cNvSpPr>
              <a:spLocks noChangeArrowheads="1"/>
            </p:cNvSpPr>
            <p:nvPr/>
          </p:nvSpPr>
          <p:spPr bwMode="auto">
            <a:xfrm>
              <a:off x="2441078" y="5764243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6" name="Line 273"/>
            <p:cNvSpPr>
              <a:spLocks noChangeShapeType="1"/>
            </p:cNvSpPr>
            <p:nvPr/>
          </p:nvSpPr>
          <p:spPr bwMode="auto">
            <a:xfrm>
              <a:off x="2511339" y="5837587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Rectangle 274"/>
            <p:cNvSpPr>
              <a:spLocks noChangeArrowheads="1"/>
            </p:cNvSpPr>
            <p:nvPr/>
          </p:nvSpPr>
          <p:spPr bwMode="auto">
            <a:xfrm>
              <a:off x="2441078" y="5272836"/>
              <a:ext cx="101757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8" name="Line 275"/>
            <p:cNvSpPr>
              <a:spLocks noChangeShapeType="1"/>
            </p:cNvSpPr>
            <p:nvPr/>
          </p:nvSpPr>
          <p:spPr bwMode="auto">
            <a:xfrm>
              <a:off x="2511339" y="5346180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Rectangle 276"/>
            <p:cNvSpPr>
              <a:spLocks noChangeArrowheads="1"/>
            </p:cNvSpPr>
            <p:nvPr/>
          </p:nvSpPr>
          <p:spPr bwMode="auto">
            <a:xfrm>
              <a:off x="2474997" y="4297357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90" name="Line 277"/>
            <p:cNvSpPr>
              <a:spLocks noChangeShapeType="1"/>
            </p:cNvSpPr>
            <p:nvPr/>
          </p:nvSpPr>
          <p:spPr bwMode="auto">
            <a:xfrm>
              <a:off x="2511339" y="4370702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Rectangle 278"/>
            <p:cNvSpPr>
              <a:spLocks noChangeArrowheads="1"/>
            </p:cNvSpPr>
            <p:nvPr/>
          </p:nvSpPr>
          <p:spPr bwMode="auto">
            <a:xfrm>
              <a:off x="2474997" y="3805951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92" name="Line 279"/>
            <p:cNvSpPr>
              <a:spLocks noChangeShapeType="1"/>
            </p:cNvSpPr>
            <p:nvPr/>
          </p:nvSpPr>
          <p:spPr bwMode="auto">
            <a:xfrm>
              <a:off x="2511339" y="3879295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Rectangle 280"/>
            <p:cNvSpPr>
              <a:spLocks noChangeArrowheads="1"/>
            </p:cNvSpPr>
            <p:nvPr/>
          </p:nvSpPr>
          <p:spPr bwMode="auto">
            <a:xfrm>
              <a:off x="2474997" y="3321878"/>
              <a:ext cx="67838" cy="190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94" name="Line 281"/>
            <p:cNvSpPr>
              <a:spLocks noChangeShapeType="1"/>
            </p:cNvSpPr>
            <p:nvPr/>
          </p:nvSpPr>
          <p:spPr bwMode="auto">
            <a:xfrm>
              <a:off x="2511339" y="3395223"/>
              <a:ext cx="37553" cy="122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Freeform 284"/>
            <p:cNvSpPr>
              <a:spLocks/>
            </p:cNvSpPr>
            <p:nvPr/>
          </p:nvSpPr>
          <p:spPr bwMode="auto">
            <a:xfrm>
              <a:off x="2260580" y="6791063"/>
              <a:ext cx="13325" cy="22003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01" name="Rectangle 288"/>
            <p:cNvSpPr>
              <a:spLocks noChangeArrowheads="1"/>
            </p:cNvSpPr>
            <p:nvPr/>
          </p:nvSpPr>
          <p:spPr bwMode="auto">
            <a:xfrm>
              <a:off x="1728777" y="2896481"/>
              <a:ext cx="3464594" cy="3923919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92" y="213166"/>
            <a:ext cx="7467600" cy="562922"/>
          </a:xfrm>
        </p:spPr>
        <p:txBody>
          <a:bodyPr/>
          <a:lstStyle/>
          <a:p>
            <a:r>
              <a:rPr lang="en-CA" dirty="0"/>
              <a:t>I)Understanding Root 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9984" y="690422"/>
            <a:ext cx="8164286" cy="5521132"/>
          </a:xfrm>
        </p:spPr>
        <p:txBody>
          <a:bodyPr/>
          <a:lstStyle/>
          <a:p>
            <a:r>
              <a:rPr lang="en-CA" dirty="0"/>
              <a:t>A root function is similar to a parabola on it’s side</a:t>
            </a:r>
          </a:p>
          <a:p>
            <a:r>
              <a:rPr lang="en-CA" dirty="0"/>
              <a:t>Suppose you are to graph </a:t>
            </a:r>
          </a:p>
          <a:p>
            <a:r>
              <a:rPr lang="en-CA" dirty="0"/>
              <a:t>You get a horizontal parabola</a:t>
            </a:r>
          </a:p>
          <a:p>
            <a:r>
              <a:rPr lang="en-CA" dirty="0"/>
              <a:t>If you square root the original equation: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123140"/>
              </p:ext>
            </p:extLst>
          </p:nvPr>
        </p:nvGraphicFramePr>
        <p:xfrm>
          <a:off x="6763884" y="154361"/>
          <a:ext cx="1276176" cy="621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95000" imgH="241200" progId="Equation.DSMT4">
                  <p:embed/>
                </p:oleObj>
              </mc:Choice>
              <mc:Fallback>
                <p:oleObj name="Equation" r:id="rId4" imgW="49500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884" y="154361"/>
                        <a:ext cx="1276176" cy="6217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1279"/>
              </p:ext>
            </p:extLst>
          </p:nvPr>
        </p:nvGraphicFramePr>
        <p:xfrm>
          <a:off x="4405996" y="1109943"/>
          <a:ext cx="1024966" cy="542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31640" imgH="228600" progId="Equation.DSMT4">
                  <p:embed/>
                </p:oleObj>
              </mc:Choice>
              <mc:Fallback>
                <p:oleObj name="Equation" r:id="rId6" imgW="43164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996" y="1109943"/>
                        <a:ext cx="1024966" cy="5426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796464"/>
              </p:ext>
            </p:extLst>
          </p:nvPr>
        </p:nvGraphicFramePr>
        <p:xfrm>
          <a:off x="3947510" y="2541588"/>
          <a:ext cx="3093755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257120" imgH="2044440" progId="Equation.DSMT4">
                  <p:embed/>
                </p:oleObj>
              </mc:Choice>
              <mc:Fallback>
                <p:oleObj name="Equation" r:id="rId8" imgW="1257120" imgH="2044440" progId="Equation.DSMT4">
                  <p:embed/>
                  <p:pic>
                    <p:nvPicPr>
                      <p:cNvPr id="103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510" y="2541588"/>
                        <a:ext cx="3093755" cy="419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57564"/>
              </p:ext>
            </p:extLst>
          </p:nvPr>
        </p:nvGraphicFramePr>
        <p:xfrm>
          <a:off x="4094906" y="3112514"/>
          <a:ext cx="5270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203024" imgH="164957" progId="Equation.DSMT4">
                  <p:embed/>
                </p:oleObj>
              </mc:Choice>
              <mc:Fallback>
                <p:oleObj name="Equation" r:id="rId10" imgW="203024" imgH="164957" progId="Equation.DSMT4">
                  <p:embed/>
                  <p:pic>
                    <p:nvPicPr>
                      <p:cNvPr id="104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906" y="3112514"/>
                        <a:ext cx="5270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554333"/>
              </p:ext>
            </p:extLst>
          </p:nvPr>
        </p:nvGraphicFramePr>
        <p:xfrm>
          <a:off x="4336206" y="3684014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105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6206" y="3684014"/>
                        <a:ext cx="330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539269"/>
              </p:ext>
            </p:extLst>
          </p:nvPr>
        </p:nvGraphicFramePr>
        <p:xfrm>
          <a:off x="4358431" y="4184077"/>
          <a:ext cx="263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106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431" y="4184077"/>
                        <a:ext cx="2635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000788"/>
              </p:ext>
            </p:extLst>
          </p:nvPr>
        </p:nvGraphicFramePr>
        <p:xfrm>
          <a:off x="4342556" y="4738114"/>
          <a:ext cx="33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107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4738114"/>
                        <a:ext cx="330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408423"/>
              </p:ext>
            </p:extLst>
          </p:nvPr>
        </p:nvGraphicFramePr>
        <p:xfrm>
          <a:off x="4342556" y="5184202"/>
          <a:ext cx="330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108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5184202"/>
                        <a:ext cx="3302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1561"/>
              </p:ext>
            </p:extLst>
          </p:nvPr>
        </p:nvGraphicFramePr>
        <p:xfrm>
          <a:off x="4342556" y="5722364"/>
          <a:ext cx="3302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26725" imgH="177415" progId="Equation.DSMT4">
                  <p:embed/>
                </p:oleObj>
              </mc:Choice>
              <mc:Fallback>
                <p:oleObj name="Equation" r:id="rId20" imgW="126725" imgH="177415" progId="Equation.DSMT4">
                  <p:embed/>
                  <p:pic>
                    <p:nvPicPr>
                      <p:cNvPr id="109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2556" y="5722364"/>
                        <a:ext cx="3302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47698"/>
              </p:ext>
            </p:extLst>
          </p:nvPr>
        </p:nvGraphicFramePr>
        <p:xfrm>
          <a:off x="4199681" y="6150989"/>
          <a:ext cx="4937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190335" imgH="177646" progId="Equation.DSMT4">
                  <p:embed/>
                </p:oleObj>
              </mc:Choice>
              <mc:Fallback>
                <p:oleObj name="Equation" r:id="rId22" imgW="190335" imgH="177646" progId="Equation.DSMT4">
                  <p:embed/>
                  <p:pic>
                    <p:nvPicPr>
                      <p:cNvPr id="11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9681" y="6150989"/>
                        <a:ext cx="49371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839915"/>
              </p:ext>
            </p:extLst>
          </p:nvPr>
        </p:nvGraphicFramePr>
        <p:xfrm>
          <a:off x="5389517" y="3134739"/>
          <a:ext cx="9985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494870" imgH="215713" progId="Equation.DSMT4">
                  <p:embed/>
                </p:oleObj>
              </mc:Choice>
              <mc:Fallback>
                <p:oleObj name="Equation" r:id="rId24" imgW="494870" imgH="215713" progId="Equation.DSMT4">
                  <p:embed/>
                  <p:pic>
                    <p:nvPicPr>
                      <p:cNvPr id="111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17" y="3134739"/>
                        <a:ext cx="99853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595054"/>
              </p:ext>
            </p:extLst>
          </p:nvPr>
        </p:nvGraphicFramePr>
        <p:xfrm>
          <a:off x="5671517" y="3708841"/>
          <a:ext cx="349919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126725" imgH="177415" progId="Equation.DSMT4">
                  <p:embed/>
                </p:oleObj>
              </mc:Choice>
              <mc:Fallback>
                <p:oleObj name="Equation" r:id="rId26" imgW="126725" imgH="177415" progId="Equation.DSMT4">
                  <p:embed/>
                  <p:pic>
                    <p:nvPicPr>
                      <p:cNvPr id="112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517" y="3708841"/>
                        <a:ext cx="349919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208191"/>
              </p:ext>
            </p:extLst>
          </p:nvPr>
        </p:nvGraphicFramePr>
        <p:xfrm>
          <a:off x="5103090" y="4201793"/>
          <a:ext cx="1641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7" imgW="596880" imgH="177480" progId="Equation.DSMT4">
                  <p:embed/>
                </p:oleObj>
              </mc:Choice>
              <mc:Fallback>
                <p:oleObj name="Equation" r:id="rId27" imgW="596880" imgH="177480" progId="Equation.DSMT4">
                  <p:embed/>
                  <p:pic>
                    <p:nvPicPr>
                      <p:cNvPr id="113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090" y="4201793"/>
                        <a:ext cx="16414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48802"/>
              </p:ext>
            </p:extLst>
          </p:nvPr>
        </p:nvGraphicFramePr>
        <p:xfrm>
          <a:off x="5189122" y="4742877"/>
          <a:ext cx="11652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9" imgW="545760" imgH="177480" progId="Equation.DSMT4">
                  <p:embed/>
                </p:oleObj>
              </mc:Choice>
              <mc:Fallback>
                <p:oleObj name="Equation" r:id="rId29" imgW="545760" imgH="177480" progId="Equation.DSMT4">
                  <p:embed/>
                  <p:pic>
                    <p:nvPicPr>
                      <p:cNvPr id="11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122" y="4742877"/>
                        <a:ext cx="116522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680687"/>
              </p:ext>
            </p:extLst>
          </p:nvPr>
        </p:nvGraphicFramePr>
        <p:xfrm>
          <a:off x="5094712" y="5168900"/>
          <a:ext cx="17192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1" imgW="622080" imgH="177480" progId="Equation.DSMT4">
                  <p:embed/>
                </p:oleObj>
              </mc:Choice>
              <mc:Fallback>
                <p:oleObj name="Equation" r:id="rId31" imgW="622080" imgH="177480" progId="Equation.DSMT4">
                  <p:embed/>
                  <p:pic>
                    <p:nvPicPr>
                      <p:cNvPr id="115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712" y="5168900"/>
                        <a:ext cx="17192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456801"/>
              </p:ext>
            </p:extLst>
          </p:nvPr>
        </p:nvGraphicFramePr>
        <p:xfrm>
          <a:off x="5104237" y="5668963"/>
          <a:ext cx="1641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3" imgW="596880" imgH="177480" progId="Equation.DSMT4">
                  <p:embed/>
                </p:oleObj>
              </mc:Choice>
              <mc:Fallback>
                <p:oleObj name="Equation" r:id="rId33" imgW="596880" imgH="177480" progId="Equation.DSMT4">
                  <p:embed/>
                  <p:pic>
                    <p:nvPicPr>
                      <p:cNvPr id="116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237" y="5668963"/>
                        <a:ext cx="16414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241677"/>
              </p:ext>
            </p:extLst>
          </p:nvPr>
        </p:nvGraphicFramePr>
        <p:xfrm>
          <a:off x="5074074" y="6169025"/>
          <a:ext cx="17033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5" imgW="622080" imgH="177480" progId="Equation.DSMT4">
                  <p:embed/>
                </p:oleObj>
              </mc:Choice>
              <mc:Fallback>
                <p:oleObj name="Equation" r:id="rId35" imgW="622080" imgH="177480" progId="Equation.DSMT4">
                  <p:embed/>
                  <p:pic>
                    <p:nvPicPr>
                      <p:cNvPr id="117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074" y="6169025"/>
                        <a:ext cx="17033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" name="Oval 117"/>
          <p:cNvSpPr/>
          <p:nvPr/>
        </p:nvSpPr>
        <p:spPr>
          <a:xfrm>
            <a:off x="1103167" y="4645102"/>
            <a:ext cx="71437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pSp>
        <p:nvGrpSpPr>
          <p:cNvPr id="125" name="Group 124"/>
          <p:cNvGrpSpPr/>
          <p:nvPr/>
        </p:nvGrpSpPr>
        <p:grpSpPr>
          <a:xfrm>
            <a:off x="1138093" y="3900272"/>
            <a:ext cx="2809418" cy="754825"/>
            <a:chOff x="1169988" y="4446588"/>
            <a:chExt cx="2962275" cy="1117600"/>
          </a:xfrm>
        </p:grpSpPr>
        <p:sp>
          <p:nvSpPr>
            <p:cNvPr id="123" name="Freeform 91"/>
            <p:cNvSpPr>
              <a:spLocks/>
            </p:cNvSpPr>
            <p:nvPr/>
          </p:nvSpPr>
          <p:spPr bwMode="auto">
            <a:xfrm>
              <a:off x="1189038" y="4446588"/>
              <a:ext cx="2943225" cy="1031875"/>
            </a:xfrm>
            <a:custGeom>
              <a:avLst/>
              <a:gdLst>
                <a:gd name="T0" fmla="*/ 28 w 781"/>
                <a:gd name="T1" fmla="*/ 604 h 156"/>
                <a:gd name="T2" fmla="*/ 62 w 781"/>
                <a:gd name="T3" fmla="*/ 567 h 156"/>
                <a:gd name="T4" fmla="*/ 95 w 781"/>
                <a:gd name="T5" fmla="*/ 538 h 156"/>
                <a:gd name="T6" fmla="*/ 128 w 781"/>
                <a:gd name="T7" fmla="*/ 512 h 156"/>
                <a:gd name="T8" fmla="*/ 161 w 781"/>
                <a:gd name="T9" fmla="*/ 492 h 156"/>
                <a:gd name="T10" fmla="*/ 195 w 781"/>
                <a:gd name="T11" fmla="*/ 471 h 156"/>
                <a:gd name="T12" fmla="*/ 228 w 781"/>
                <a:gd name="T13" fmla="*/ 454 h 156"/>
                <a:gd name="T14" fmla="*/ 261 w 781"/>
                <a:gd name="T15" fmla="*/ 437 h 156"/>
                <a:gd name="T16" fmla="*/ 294 w 781"/>
                <a:gd name="T17" fmla="*/ 421 h 156"/>
                <a:gd name="T18" fmla="*/ 328 w 781"/>
                <a:gd name="T19" fmla="*/ 404 h 156"/>
                <a:gd name="T20" fmla="*/ 361 w 781"/>
                <a:gd name="T21" fmla="*/ 392 h 156"/>
                <a:gd name="T22" fmla="*/ 394 w 781"/>
                <a:gd name="T23" fmla="*/ 379 h 156"/>
                <a:gd name="T24" fmla="*/ 427 w 781"/>
                <a:gd name="T25" fmla="*/ 362 h 156"/>
                <a:gd name="T26" fmla="*/ 461 w 781"/>
                <a:gd name="T27" fmla="*/ 350 h 156"/>
                <a:gd name="T28" fmla="*/ 494 w 781"/>
                <a:gd name="T29" fmla="*/ 337 h 156"/>
                <a:gd name="T30" fmla="*/ 527 w 781"/>
                <a:gd name="T31" fmla="*/ 329 h 156"/>
                <a:gd name="T32" fmla="*/ 560 w 781"/>
                <a:gd name="T33" fmla="*/ 317 h 156"/>
                <a:gd name="T34" fmla="*/ 593 w 781"/>
                <a:gd name="T35" fmla="*/ 304 h 156"/>
                <a:gd name="T36" fmla="*/ 627 w 781"/>
                <a:gd name="T37" fmla="*/ 292 h 156"/>
                <a:gd name="T38" fmla="*/ 660 w 781"/>
                <a:gd name="T39" fmla="*/ 283 h 156"/>
                <a:gd name="T40" fmla="*/ 693 w 781"/>
                <a:gd name="T41" fmla="*/ 271 h 156"/>
                <a:gd name="T42" fmla="*/ 726 w 781"/>
                <a:gd name="T43" fmla="*/ 262 h 156"/>
                <a:gd name="T44" fmla="*/ 760 w 781"/>
                <a:gd name="T45" fmla="*/ 254 h 156"/>
                <a:gd name="T46" fmla="*/ 793 w 781"/>
                <a:gd name="T47" fmla="*/ 242 h 156"/>
                <a:gd name="T48" fmla="*/ 826 w 781"/>
                <a:gd name="T49" fmla="*/ 233 h 156"/>
                <a:gd name="T50" fmla="*/ 859 w 781"/>
                <a:gd name="T51" fmla="*/ 225 h 156"/>
                <a:gd name="T52" fmla="*/ 893 w 781"/>
                <a:gd name="T53" fmla="*/ 217 h 156"/>
                <a:gd name="T54" fmla="*/ 926 w 781"/>
                <a:gd name="T55" fmla="*/ 208 h 156"/>
                <a:gd name="T56" fmla="*/ 959 w 781"/>
                <a:gd name="T57" fmla="*/ 196 h 156"/>
                <a:gd name="T58" fmla="*/ 992 w 781"/>
                <a:gd name="T59" fmla="*/ 187 h 156"/>
                <a:gd name="T60" fmla="*/ 1026 w 781"/>
                <a:gd name="T61" fmla="*/ 179 h 156"/>
                <a:gd name="T62" fmla="*/ 1059 w 781"/>
                <a:gd name="T63" fmla="*/ 171 h 156"/>
                <a:gd name="T64" fmla="*/ 1092 w 781"/>
                <a:gd name="T65" fmla="*/ 163 h 156"/>
                <a:gd name="T66" fmla="*/ 1125 w 781"/>
                <a:gd name="T67" fmla="*/ 154 h 156"/>
                <a:gd name="T68" fmla="*/ 1158 w 781"/>
                <a:gd name="T69" fmla="*/ 150 h 156"/>
                <a:gd name="T70" fmla="*/ 1192 w 781"/>
                <a:gd name="T71" fmla="*/ 142 h 156"/>
                <a:gd name="T72" fmla="*/ 1225 w 781"/>
                <a:gd name="T73" fmla="*/ 133 h 156"/>
                <a:gd name="T74" fmla="*/ 1258 w 781"/>
                <a:gd name="T75" fmla="*/ 125 h 156"/>
                <a:gd name="T76" fmla="*/ 1291 w 781"/>
                <a:gd name="T77" fmla="*/ 117 h 156"/>
                <a:gd name="T78" fmla="*/ 1325 w 781"/>
                <a:gd name="T79" fmla="*/ 108 h 156"/>
                <a:gd name="T80" fmla="*/ 1358 w 781"/>
                <a:gd name="T81" fmla="*/ 104 h 156"/>
                <a:gd name="T82" fmla="*/ 1391 w 781"/>
                <a:gd name="T83" fmla="*/ 96 h 156"/>
                <a:gd name="T84" fmla="*/ 1424 w 781"/>
                <a:gd name="T85" fmla="*/ 87 h 156"/>
                <a:gd name="T86" fmla="*/ 1458 w 781"/>
                <a:gd name="T87" fmla="*/ 79 h 156"/>
                <a:gd name="T88" fmla="*/ 1491 w 781"/>
                <a:gd name="T89" fmla="*/ 75 h 156"/>
                <a:gd name="T90" fmla="*/ 1524 w 781"/>
                <a:gd name="T91" fmla="*/ 67 h 156"/>
                <a:gd name="T92" fmla="*/ 1557 w 781"/>
                <a:gd name="T93" fmla="*/ 58 h 156"/>
                <a:gd name="T94" fmla="*/ 1590 w 781"/>
                <a:gd name="T95" fmla="*/ 54 h 156"/>
                <a:gd name="T96" fmla="*/ 1624 w 781"/>
                <a:gd name="T97" fmla="*/ 46 h 156"/>
                <a:gd name="T98" fmla="*/ 1657 w 781"/>
                <a:gd name="T99" fmla="*/ 42 h 156"/>
                <a:gd name="T100" fmla="*/ 1690 w 781"/>
                <a:gd name="T101" fmla="*/ 33 h 156"/>
                <a:gd name="T102" fmla="*/ 1723 w 781"/>
                <a:gd name="T103" fmla="*/ 25 h 156"/>
                <a:gd name="T104" fmla="*/ 1757 w 781"/>
                <a:gd name="T105" fmla="*/ 21 h 156"/>
                <a:gd name="T106" fmla="*/ 1790 w 781"/>
                <a:gd name="T107" fmla="*/ 12 h 156"/>
                <a:gd name="T108" fmla="*/ 1823 w 781"/>
                <a:gd name="T109" fmla="*/ 8 h 156"/>
                <a:gd name="T110" fmla="*/ 1854 w 781"/>
                <a:gd name="T111" fmla="*/ 0 h 1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156"/>
                <a:gd name="T170" fmla="*/ 781 w 781"/>
                <a:gd name="T171" fmla="*/ 156 h 1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156">
                  <a:moveTo>
                    <a:pt x="0" y="156"/>
                  </a:moveTo>
                  <a:lnTo>
                    <a:pt x="2" y="154"/>
                  </a:lnTo>
                  <a:lnTo>
                    <a:pt x="4" y="151"/>
                  </a:lnTo>
                  <a:lnTo>
                    <a:pt x="6" y="149"/>
                  </a:lnTo>
                  <a:lnTo>
                    <a:pt x="8" y="148"/>
                  </a:lnTo>
                  <a:lnTo>
                    <a:pt x="10" y="146"/>
                  </a:lnTo>
                  <a:lnTo>
                    <a:pt x="12" y="145"/>
                  </a:lnTo>
                  <a:lnTo>
                    <a:pt x="14" y="143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20" y="139"/>
                  </a:lnTo>
                  <a:lnTo>
                    <a:pt x="22" y="138"/>
                  </a:lnTo>
                  <a:lnTo>
                    <a:pt x="24" y="137"/>
                  </a:lnTo>
                  <a:lnTo>
                    <a:pt x="26" y="136"/>
                  </a:lnTo>
                  <a:lnTo>
                    <a:pt x="28" y="135"/>
                  </a:lnTo>
                  <a:lnTo>
                    <a:pt x="30" y="134"/>
                  </a:lnTo>
                  <a:lnTo>
                    <a:pt x="32" y="133"/>
                  </a:lnTo>
                  <a:lnTo>
                    <a:pt x="34" y="132"/>
                  </a:lnTo>
                  <a:lnTo>
                    <a:pt x="36" y="131"/>
                  </a:lnTo>
                  <a:lnTo>
                    <a:pt x="38" y="130"/>
                  </a:lnTo>
                  <a:lnTo>
                    <a:pt x="40" y="129"/>
                  </a:lnTo>
                  <a:lnTo>
                    <a:pt x="42" y="128"/>
                  </a:lnTo>
                  <a:lnTo>
                    <a:pt x="44" y="127"/>
                  </a:lnTo>
                  <a:lnTo>
                    <a:pt x="46" y="126"/>
                  </a:lnTo>
                  <a:lnTo>
                    <a:pt x="48" y="125"/>
                  </a:lnTo>
                  <a:lnTo>
                    <a:pt x="50" y="125"/>
                  </a:lnTo>
                  <a:lnTo>
                    <a:pt x="52" y="124"/>
                  </a:lnTo>
                  <a:lnTo>
                    <a:pt x="54" y="123"/>
                  </a:lnTo>
                  <a:lnTo>
                    <a:pt x="56" y="122"/>
                  </a:lnTo>
                  <a:lnTo>
                    <a:pt x="58" y="121"/>
                  </a:lnTo>
                  <a:lnTo>
                    <a:pt x="60" y="121"/>
                  </a:lnTo>
                  <a:lnTo>
                    <a:pt x="62" y="120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8"/>
                  </a:lnTo>
                  <a:lnTo>
                    <a:pt x="70" y="117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6" y="115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3"/>
                  </a:lnTo>
                  <a:lnTo>
                    <a:pt x="84" y="112"/>
                  </a:lnTo>
                  <a:lnTo>
                    <a:pt x="86" y="112"/>
                  </a:lnTo>
                  <a:lnTo>
                    <a:pt x="88" y="111"/>
                  </a:lnTo>
                  <a:lnTo>
                    <a:pt x="90" y="111"/>
                  </a:lnTo>
                  <a:lnTo>
                    <a:pt x="92" y="110"/>
                  </a:lnTo>
                  <a:lnTo>
                    <a:pt x="94" y="109"/>
                  </a:lnTo>
                  <a:lnTo>
                    <a:pt x="96" y="109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7"/>
                  </a:lnTo>
                  <a:lnTo>
                    <a:pt x="104" y="106"/>
                  </a:lnTo>
                  <a:lnTo>
                    <a:pt x="106" y="106"/>
                  </a:lnTo>
                  <a:lnTo>
                    <a:pt x="108" y="105"/>
                  </a:lnTo>
                  <a:lnTo>
                    <a:pt x="110" y="105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6" y="103"/>
                  </a:lnTo>
                  <a:lnTo>
                    <a:pt x="118" y="102"/>
                  </a:lnTo>
                  <a:lnTo>
                    <a:pt x="120" y="102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6" y="100"/>
                  </a:lnTo>
                  <a:lnTo>
                    <a:pt x="128" y="100"/>
                  </a:lnTo>
                  <a:lnTo>
                    <a:pt x="130" y="99"/>
                  </a:lnTo>
                  <a:lnTo>
                    <a:pt x="132" y="99"/>
                  </a:lnTo>
                  <a:lnTo>
                    <a:pt x="134" y="98"/>
                  </a:lnTo>
                  <a:lnTo>
                    <a:pt x="136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2" y="96"/>
                  </a:lnTo>
                  <a:lnTo>
                    <a:pt x="144" y="96"/>
                  </a:lnTo>
                  <a:lnTo>
                    <a:pt x="146" y="95"/>
                  </a:lnTo>
                  <a:lnTo>
                    <a:pt x="148" y="95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4" y="93"/>
                  </a:lnTo>
                  <a:lnTo>
                    <a:pt x="156" y="93"/>
                  </a:lnTo>
                  <a:lnTo>
                    <a:pt x="158" y="92"/>
                  </a:lnTo>
                  <a:lnTo>
                    <a:pt x="160" y="92"/>
                  </a:lnTo>
                  <a:lnTo>
                    <a:pt x="162" y="91"/>
                  </a:lnTo>
                  <a:lnTo>
                    <a:pt x="164" y="91"/>
                  </a:lnTo>
                  <a:lnTo>
                    <a:pt x="166" y="91"/>
                  </a:lnTo>
                  <a:lnTo>
                    <a:pt x="168" y="90"/>
                  </a:lnTo>
                  <a:lnTo>
                    <a:pt x="170" y="90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87"/>
                  </a:lnTo>
                  <a:lnTo>
                    <a:pt x="182" y="87"/>
                  </a:lnTo>
                  <a:lnTo>
                    <a:pt x="184" y="86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90" y="85"/>
                  </a:lnTo>
                  <a:lnTo>
                    <a:pt x="192" y="85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83"/>
                  </a:lnTo>
                  <a:lnTo>
                    <a:pt x="200" y="83"/>
                  </a:lnTo>
                  <a:lnTo>
                    <a:pt x="202" y="83"/>
                  </a:lnTo>
                  <a:lnTo>
                    <a:pt x="204" y="82"/>
                  </a:lnTo>
                  <a:lnTo>
                    <a:pt x="206" y="82"/>
                  </a:lnTo>
                  <a:lnTo>
                    <a:pt x="208" y="81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80"/>
                  </a:lnTo>
                  <a:lnTo>
                    <a:pt x="218" y="79"/>
                  </a:lnTo>
                  <a:lnTo>
                    <a:pt x="220" y="79"/>
                  </a:lnTo>
                  <a:lnTo>
                    <a:pt x="222" y="79"/>
                  </a:lnTo>
                  <a:lnTo>
                    <a:pt x="224" y="78"/>
                  </a:lnTo>
                  <a:lnTo>
                    <a:pt x="226" y="78"/>
                  </a:lnTo>
                  <a:lnTo>
                    <a:pt x="228" y="77"/>
                  </a:lnTo>
                  <a:lnTo>
                    <a:pt x="230" y="77"/>
                  </a:lnTo>
                  <a:lnTo>
                    <a:pt x="232" y="77"/>
                  </a:lnTo>
                  <a:lnTo>
                    <a:pt x="234" y="76"/>
                  </a:lnTo>
                  <a:lnTo>
                    <a:pt x="236" y="76"/>
                  </a:lnTo>
                  <a:lnTo>
                    <a:pt x="238" y="75"/>
                  </a:lnTo>
                  <a:lnTo>
                    <a:pt x="240" y="75"/>
                  </a:lnTo>
                  <a:lnTo>
                    <a:pt x="242" y="75"/>
                  </a:lnTo>
                  <a:lnTo>
                    <a:pt x="244" y="74"/>
                  </a:lnTo>
                  <a:lnTo>
                    <a:pt x="246" y="74"/>
                  </a:lnTo>
                  <a:lnTo>
                    <a:pt x="248" y="73"/>
                  </a:lnTo>
                  <a:lnTo>
                    <a:pt x="250" y="73"/>
                  </a:lnTo>
                  <a:lnTo>
                    <a:pt x="252" y="73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60" y="71"/>
                  </a:lnTo>
                  <a:lnTo>
                    <a:pt x="262" y="71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69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6" y="68"/>
                  </a:lnTo>
                  <a:lnTo>
                    <a:pt x="278" y="68"/>
                  </a:lnTo>
                  <a:lnTo>
                    <a:pt x="280" y="68"/>
                  </a:lnTo>
                  <a:lnTo>
                    <a:pt x="282" y="67"/>
                  </a:lnTo>
                  <a:lnTo>
                    <a:pt x="284" y="67"/>
                  </a:lnTo>
                  <a:lnTo>
                    <a:pt x="286" y="67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2" y="65"/>
                  </a:lnTo>
                  <a:lnTo>
                    <a:pt x="294" y="65"/>
                  </a:lnTo>
                  <a:lnTo>
                    <a:pt x="296" y="65"/>
                  </a:lnTo>
                  <a:lnTo>
                    <a:pt x="298" y="64"/>
                  </a:lnTo>
                  <a:lnTo>
                    <a:pt x="300" y="64"/>
                  </a:lnTo>
                  <a:lnTo>
                    <a:pt x="302" y="64"/>
                  </a:lnTo>
                  <a:lnTo>
                    <a:pt x="304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10" y="62"/>
                  </a:lnTo>
                  <a:lnTo>
                    <a:pt x="312" y="62"/>
                  </a:lnTo>
                  <a:lnTo>
                    <a:pt x="314" y="62"/>
                  </a:lnTo>
                  <a:lnTo>
                    <a:pt x="316" y="61"/>
                  </a:lnTo>
                  <a:lnTo>
                    <a:pt x="318" y="61"/>
                  </a:lnTo>
                  <a:lnTo>
                    <a:pt x="320" y="61"/>
                  </a:lnTo>
                  <a:lnTo>
                    <a:pt x="322" y="60"/>
                  </a:lnTo>
                  <a:lnTo>
                    <a:pt x="324" y="60"/>
                  </a:lnTo>
                  <a:lnTo>
                    <a:pt x="326" y="60"/>
                  </a:lnTo>
                  <a:lnTo>
                    <a:pt x="328" y="59"/>
                  </a:lnTo>
                  <a:lnTo>
                    <a:pt x="330" y="59"/>
                  </a:lnTo>
                  <a:lnTo>
                    <a:pt x="332" y="59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7"/>
                  </a:lnTo>
                  <a:lnTo>
                    <a:pt x="342" y="57"/>
                  </a:lnTo>
                  <a:lnTo>
                    <a:pt x="344" y="57"/>
                  </a:lnTo>
                  <a:lnTo>
                    <a:pt x="346" y="56"/>
                  </a:lnTo>
                  <a:lnTo>
                    <a:pt x="348" y="56"/>
                  </a:lnTo>
                  <a:lnTo>
                    <a:pt x="350" y="56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6" y="55"/>
                  </a:lnTo>
                  <a:lnTo>
                    <a:pt x="358" y="55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4" y="54"/>
                  </a:lnTo>
                  <a:lnTo>
                    <a:pt x="366" y="53"/>
                  </a:lnTo>
                  <a:lnTo>
                    <a:pt x="368" y="53"/>
                  </a:lnTo>
                  <a:lnTo>
                    <a:pt x="370" y="53"/>
                  </a:lnTo>
                  <a:lnTo>
                    <a:pt x="372" y="52"/>
                  </a:lnTo>
                  <a:lnTo>
                    <a:pt x="374" y="52"/>
                  </a:lnTo>
                  <a:lnTo>
                    <a:pt x="376" y="52"/>
                  </a:lnTo>
                  <a:lnTo>
                    <a:pt x="378" y="51"/>
                  </a:lnTo>
                  <a:lnTo>
                    <a:pt x="380" y="51"/>
                  </a:lnTo>
                  <a:lnTo>
                    <a:pt x="382" y="51"/>
                  </a:lnTo>
                  <a:lnTo>
                    <a:pt x="384" y="50"/>
                  </a:lnTo>
                  <a:lnTo>
                    <a:pt x="386" y="50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49"/>
                  </a:lnTo>
                  <a:lnTo>
                    <a:pt x="394" y="49"/>
                  </a:lnTo>
                  <a:lnTo>
                    <a:pt x="396" y="49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2" y="48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6"/>
                  </a:lnTo>
                  <a:lnTo>
                    <a:pt x="414" y="46"/>
                  </a:lnTo>
                  <a:lnTo>
                    <a:pt x="416" y="46"/>
                  </a:lnTo>
                  <a:lnTo>
                    <a:pt x="418" y="45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4" y="45"/>
                  </a:lnTo>
                  <a:lnTo>
                    <a:pt x="426" y="44"/>
                  </a:lnTo>
                  <a:lnTo>
                    <a:pt x="428" y="44"/>
                  </a:lnTo>
                  <a:lnTo>
                    <a:pt x="430" y="44"/>
                  </a:lnTo>
                  <a:lnTo>
                    <a:pt x="432" y="43"/>
                  </a:lnTo>
                  <a:lnTo>
                    <a:pt x="434" y="43"/>
                  </a:lnTo>
                  <a:lnTo>
                    <a:pt x="436" y="43"/>
                  </a:lnTo>
                  <a:lnTo>
                    <a:pt x="438" y="43"/>
                  </a:lnTo>
                  <a:lnTo>
                    <a:pt x="440" y="42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1"/>
                  </a:lnTo>
                  <a:lnTo>
                    <a:pt x="448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40"/>
                  </a:lnTo>
                  <a:lnTo>
                    <a:pt x="460" y="39"/>
                  </a:lnTo>
                  <a:lnTo>
                    <a:pt x="462" y="39"/>
                  </a:lnTo>
                  <a:lnTo>
                    <a:pt x="464" y="39"/>
                  </a:lnTo>
                  <a:lnTo>
                    <a:pt x="466" y="39"/>
                  </a:lnTo>
                  <a:lnTo>
                    <a:pt x="468" y="38"/>
                  </a:lnTo>
                  <a:lnTo>
                    <a:pt x="470" y="38"/>
                  </a:lnTo>
                  <a:lnTo>
                    <a:pt x="472" y="38"/>
                  </a:lnTo>
                  <a:lnTo>
                    <a:pt x="474" y="37"/>
                  </a:lnTo>
                  <a:lnTo>
                    <a:pt x="476" y="37"/>
                  </a:lnTo>
                  <a:lnTo>
                    <a:pt x="478" y="37"/>
                  </a:lnTo>
                  <a:lnTo>
                    <a:pt x="480" y="37"/>
                  </a:lnTo>
                  <a:lnTo>
                    <a:pt x="482" y="36"/>
                  </a:lnTo>
                  <a:lnTo>
                    <a:pt x="484" y="36"/>
                  </a:lnTo>
                  <a:lnTo>
                    <a:pt x="486" y="36"/>
                  </a:lnTo>
                  <a:lnTo>
                    <a:pt x="488" y="36"/>
                  </a:lnTo>
                  <a:lnTo>
                    <a:pt x="490" y="35"/>
                  </a:lnTo>
                  <a:lnTo>
                    <a:pt x="492" y="35"/>
                  </a:lnTo>
                  <a:lnTo>
                    <a:pt x="494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500" y="34"/>
                  </a:lnTo>
                  <a:lnTo>
                    <a:pt x="502" y="34"/>
                  </a:lnTo>
                  <a:lnTo>
                    <a:pt x="504" y="33"/>
                  </a:lnTo>
                  <a:lnTo>
                    <a:pt x="506" y="33"/>
                  </a:lnTo>
                  <a:lnTo>
                    <a:pt x="508" y="33"/>
                  </a:lnTo>
                  <a:lnTo>
                    <a:pt x="510" y="33"/>
                  </a:lnTo>
                  <a:lnTo>
                    <a:pt x="512" y="32"/>
                  </a:lnTo>
                  <a:lnTo>
                    <a:pt x="514" y="32"/>
                  </a:lnTo>
                  <a:lnTo>
                    <a:pt x="516" y="32"/>
                  </a:lnTo>
                  <a:lnTo>
                    <a:pt x="518" y="32"/>
                  </a:lnTo>
                  <a:lnTo>
                    <a:pt x="520" y="31"/>
                  </a:lnTo>
                  <a:lnTo>
                    <a:pt x="522" y="31"/>
                  </a:lnTo>
                  <a:lnTo>
                    <a:pt x="524" y="31"/>
                  </a:lnTo>
                  <a:lnTo>
                    <a:pt x="526" y="30"/>
                  </a:lnTo>
                  <a:lnTo>
                    <a:pt x="528" y="30"/>
                  </a:lnTo>
                  <a:lnTo>
                    <a:pt x="530" y="30"/>
                  </a:lnTo>
                  <a:lnTo>
                    <a:pt x="532" y="30"/>
                  </a:lnTo>
                  <a:lnTo>
                    <a:pt x="534" y="29"/>
                  </a:lnTo>
                  <a:lnTo>
                    <a:pt x="536" y="29"/>
                  </a:lnTo>
                  <a:lnTo>
                    <a:pt x="538" y="29"/>
                  </a:lnTo>
                  <a:lnTo>
                    <a:pt x="540" y="29"/>
                  </a:lnTo>
                  <a:lnTo>
                    <a:pt x="542" y="28"/>
                  </a:lnTo>
                  <a:lnTo>
                    <a:pt x="544" y="28"/>
                  </a:lnTo>
                  <a:lnTo>
                    <a:pt x="546" y="28"/>
                  </a:lnTo>
                  <a:lnTo>
                    <a:pt x="548" y="28"/>
                  </a:lnTo>
                  <a:lnTo>
                    <a:pt x="550" y="27"/>
                  </a:lnTo>
                  <a:lnTo>
                    <a:pt x="552" y="27"/>
                  </a:lnTo>
                  <a:lnTo>
                    <a:pt x="554" y="27"/>
                  </a:lnTo>
                  <a:lnTo>
                    <a:pt x="556" y="27"/>
                  </a:lnTo>
                  <a:lnTo>
                    <a:pt x="558" y="26"/>
                  </a:lnTo>
                  <a:lnTo>
                    <a:pt x="560" y="26"/>
                  </a:lnTo>
                  <a:lnTo>
                    <a:pt x="562" y="26"/>
                  </a:lnTo>
                  <a:lnTo>
                    <a:pt x="564" y="26"/>
                  </a:lnTo>
                  <a:lnTo>
                    <a:pt x="566" y="25"/>
                  </a:lnTo>
                  <a:lnTo>
                    <a:pt x="568" y="25"/>
                  </a:lnTo>
                  <a:lnTo>
                    <a:pt x="570" y="25"/>
                  </a:lnTo>
                  <a:lnTo>
                    <a:pt x="572" y="25"/>
                  </a:lnTo>
                  <a:lnTo>
                    <a:pt x="574" y="24"/>
                  </a:lnTo>
                  <a:lnTo>
                    <a:pt x="576" y="24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3"/>
                  </a:lnTo>
                  <a:lnTo>
                    <a:pt x="584" y="23"/>
                  </a:lnTo>
                  <a:lnTo>
                    <a:pt x="586" y="23"/>
                  </a:lnTo>
                  <a:lnTo>
                    <a:pt x="588" y="23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4" y="22"/>
                  </a:lnTo>
                  <a:lnTo>
                    <a:pt x="596" y="22"/>
                  </a:lnTo>
                  <a:lnTo>
                    <a:pt x="598" y="21"/>
                  </a:lnTo>
                  <a:lnTo>
                    <a:pt x="600" y="21"/>
                  </a:lnTo>
                  <a:lnTo>
                    <a:pt x="602" y="21"/>
                  </a:lnTo>
                  <a:lnTo>
                    <a:pt x="604" y="21"/>
                  </a:lnTo>
                  <a:lnTo>
                    <a:pt x="606" y="20"/>
                  </a:lnTo>
                  <a:lnTo>
                    <a:pt x="608" y="20"/>
                  </a:lnTo>
                  <a:lnTo>
                    <a:pt x="610" y="20"/>
                  </a:lnTo>
                  <a:lnTo>
                    <a:pt x="612" y="20"/>
                  </a:lnTo>
                  <a:lnTo>
                    <a:pt x="614" y="19"/>
                  </a:lnTo>
                  <a:lnTo>
                    <a:pt x="616" y="19"/>
                  </a:lnTo>
                  <a:lnTo>
                    <a:pt x="618" y="19"/>
                  </a:lnTo>
                  <a:lnTo>
                    <a:pt x="620" y="19"/>
                  </a:lnTo>
                  <a:lnTo>
                    <a:pt x="622" y="18"/>
                  </a:lnTo>
                  <a:lnTo>
                    <a:pt x="624" y="18"/>
                  </a:lnTo>
                  <a:lnTo>
                    <a:pt x="626" y="18"/>
                  </a:lnTo>
                  <a:lnTo>
                    <a:pt x="628" y="18"/>
                  </a:lnTo>
                  <a:lnTo>
                    <a:pt x="630" y="18"/>
                  </a:lnTo>
                  <a:lnTo>
                    <a:pt x="632" y="17"/>
                  </a:lnTo>
                  <a:lnTo>
                    <a:pt x="634" y="17"/>
                  </a:lnTo>
                  <a:lnTo>
                    <a:pt x="636" y="17"/>
                  </a:lnTo>
                  <a:lnTo>
                    <a:pt x="638" y="17"/>
                  </a:lnTo>
                  <a:lnTo>
                    <a:pt x="640" y="16"/>
                  </a:lnTo>
                  <a:lnTo>
                    <a:pt x="642" y="16"/>
                  </a:lnTo>
                  <a:lnTo>
                    <a:pt x="644" y="16"/>
                  </a:lnTo>
                  <a:lnTo>
                    <a:pt x="646" y="16"/>
                  </a:lnTo>
                  <a:lnTo>
                    <a:pt x="648" y="15"/>
                  </a:lnTo>
                  <a:lnTo>
                    <a:pt x="650" y="15"/>
                  </a:lnTo>
                  <a:lnTo>
                    <a:pt x="652" y="15"/>
                  </a:lnTo>
                  <a:lnTo>
                    <a:pt x="654" y="15"/>
                  </a:lnTo>
                  <a:lnTo>
                    <a:pt x="656" y="14"/>
                  </a:lnTo>
                  <a:lnTo>
                    <a:pt x="658" y="14"/>
                  </a:lnTo>
                  <a:lnTo>
                    <a:pt x="660" y="14"/>
                  </a:lnTo>
                  <a:lnTo>
                    <a:pt x="662" y="14"/>
                  </a:lnTo>
                  <a:lnTo>
                    <a:pt x="664" y="14"/>
                  </a:lnTo>
                  <a:lnTo>
                    <a:pt x="666" y="13"/>
                  </a:lnTo>
                  <a:lnTo>
                    <a:pt x="668" y="13"/>
                  </a:lnTo>
                  <a:lnTo>
                    <a:pt x="670" y="13"/>
                  </a:lnTo>
                  <a:lnTo>
                    <a:pt x="672" y="13"/>
                  </a:lnTo>
                  <a:lnTo>
                    <a:pt x="674" y="12"/>
                  </a:lnTo>
                  <a:lnTo>
                    <a:pt x="676" y="12"/>
                  </a:lnTo>
                  <a:lnTo>
                    <a:pt x="678" y="12"/>
                  </a:lnTo>
                  <a:lnTo>
                    <a:pt x="680" y="12"/>
                  </a:lnTo>
                  <a:lnTo>
                    <a:pt x="682" y="11"/>
                  </a:lnTo>
                  <a:lnTo>
                    <a:pt x="684" y="11"/>
                  </a:lnTo>
                  <a:lnTo>
                    <a:pt x="686" y="11"/>
                  </a:lnTo>
                  <a:lnTo>
                    <a:pt x="688" y="11"/>
                  </a:lnTo>
                  <a:lnTo>
                    <a:pt x="690" y="11"/>
                  </a:lnTo>
                  <a:lnTo>
                    <a:pt x="692" y="10"/>
                  </a:lnTo>
                  <a:lnTo>
                    <a:pt x="694" y="10"/>
                  </a:lnTo>
                  <a:lnTo>
                    <a:pt x="696" y="10"/>
                  </a:lnTo>
                  <a:lnTo>
                    <a:pt x="698" y="10"/>
                  </a:lnTo>
                  <a:lnTo>
                    <a:pt x="700" y="9"/>
                  </a:lnTo>
                  <a:lnTo>
                    <a:pt x="702" y="9"/>
                  </a:lnTo>
                  <a:lnTo>
                    <a:pt x="704" y="9"/>
                  </a:lnTo>
                  <a:lnTo>
                    <a:pt x="706" y="9"/>
                  </a:lnTo>
                  <a:lnTo>
                    <a:pt x="708" y="8"/>
                  </a:lnTo>
                  <a:lnTo>
                    <a:pt x="710" y="8"/>
                  </a:lnTo>
                  <a:lnTo>
                    <a:pt x="712" y="8"/>
                  </a:lnTo>
                  <a:lnTo>
                    <a:pt x="714" y="8"/>
                  </a:lnTo>
                  <a:lnTo>
                    <a:pt x="716" y="8"/>
                  </a:lnTo>
                  <a:lnTo>
                    <a:pt x="718" y="7"/>
                  </a:lnTo>
                  <a:lnTo>
                    <a:pt x="720" y="7"/>
                  </a:lnTo>
                  <a:lnTo>
                    <a:pt x="722" y="7"/>
                  </a:lnTo>
                  <a:lnTo>
                    <a:pt x="724" y="7"/>
                  </a:lnTo>
                  <a:lnTo>
                    <a:pt x="726" y="6"/>
                  </a:lnTo>
                  <a:lnTo>
                    <a:pt x="728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6"/>
                  </a:lnTo>
                  <a:lnTo>
                    <a:pt x="736" y="5"/>
                  </a:lnTo>
                  <a:lnTo>
                    <a:pt x="738" y="5"/>
                  </a:lnTo>
                  <a:lnTo>
                    <a:pt x="740" y="5"/>
                  </a:lnTo>
                  <a:lnTo>
                    <a:pt x="742" y="5"/>
                  </a:lnTo>
                  <a:lnTo>
                    <a:pt x="744" y="4"/>
                  </a:lnTo>
                  <a:lnTo>
                    <a:pt x="746" y="4"/>
                  </a:lnTo>
                  <a:lnTo>
                    <a:pt x="748" y="4"/>
                  </a:lnTo>
                  <a:lnTo>
                    <a:pt x="750" y="4"/>
                  </a:lnTo>
                  <a:lnTo>
                    <a:pt x="752" y="4"/>
                  </a:lnTo>
                  <a:lnTo>
                    <a:pt x="754" y="3"/>
                  </a:lnTo>
                  <a:lnTo>
                    <a:pt x="756" y="3"/>
                  </a:lnTo>
                  <a:lnTo>
                    <a:pt x="758" y="3"/>
                  </a:lnTo>
                  <a:lnTo>
                    <a:pt x="760" y="3"/>
                  </a:lnTo>
                  <a:lnTo>
                    <a:pt x="762" y="2"/>
                  </a:lnTo>
                  <a:lnTo>
                    <a:pt x="764" y="2"/>
                  </a:lnTo>
                  <a:lnTo>
                    <a:pt x="766" y="2"/>
                  </a:lnTo>
                  <a:lnTo>
                    <a:pt x="768" y="2"/>
                  </a:lnTo>
                  <a:lnTo>
                    <a:pt x="770" y="2"/>
                  </a:lnTo>
                  <a:lnTo>
                    <a:pt x="772" y="1"/>
                  </a:lnTo>
                  <a:lnTo>
                    <a:pt x="774" y="1"/>
                  </a:lnTo>
                  <a:lnTo>
                    <a:pt x="776" y="1"/>
                  </a:lnTo>
                  <a:lnTo>
                    <a:pt x="778" y="1"/>
                  </a:lnTo>
                  <a:lnTo>
                    <a:pt x="780" y="1"/>
                  </a:lnTo>
                  <a:lnTo>
                    <a:pt x="78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24" name="Freeform 90"/>
            <p:cNvSpPr>
              <a:spLocks/>
            </p:cNvSpPr>
            <p:nvPr/>
          </p:nvSpPr>
          <p:spPr bwMode="auto">
            <a:xfrm>
              <a:off x="1169988" y="5478463"/>
              <a:ext cx="19050" cy="85725"/>
            </a:xfrm>
            <a:custGeom>
              <a:avLst/>
              <a:gdLst>
                <a:gd name="T0" fmla="*/ 12 w 5"/>
                <a:gd name="T1" fmla="*/ 0 h 13"/>
                <a:gd name="T2" fmla="*/ 7 w 5"/>
                <a:gd name="T3" fmla="*/ 12 h 13"/>
                <a:gd name="T4" fmla="*/ 2 w 5"/>
                <a:gd name="T5" fmla="*/ 33 h 13"/>
                <a:gd name="T6" fmla="*/ 2 w 5"/>
                <a:gd name="T7" fmla="*/ 46 h 13"/>
                <a:gd name="T8" fmla="*/ 0 w 5"/>
                <a:gd name="T9" fmla="*/ 50 h 13"/>
                <a:gd name="T10" fmla="*/ 0 w 5"/>
                <a:gd name="T11" fmla="*/ 50 h 13"/>
                <a:gd name="T12" fmla="*/ 0 w 5"/>
                <a:gd name="T13" fmla="*/ 54 h 13"/>
                <a:gd name="T14" fmla="*/ 0 w 5"/>
                <a:gd name="T15" fmla="*/ 54 h 13"/>
                <a:gd name="T16" fmla="*/ 0 w 5"/>
                <a:gd name="T17" fmla="*/ 5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3"/>
                <a:gd name="T29" fmla="*/ 5 w 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 flipV="1">
            <a:off x="1141642" y="4711891"/>
            <a:ext cx="2903326" cy="754825"/>
            <a:chOff x="1169988" y="4446588"/>
            <a:chExt cx="2962275" cy="1117600"/>
          </a:xfrm>
        </p:grpSpPr>
        <p:sp>
          <p:nvSpPr>
            <p:cNvPr id="127" name="Freeform 91"/>
            <p:cNvSpPr>
              <a:spLocks/>
            </p:cNvSpPr>
            <p:nvPr/>
          </p:nvSpPr>
          <p:spPr bwMode="auto">
            <a:xfrm>
              <a:off x="1189038" y="4446588"/>
              <a:ext cx="2943225" cy="1031875"/>
            </a:xfrm>
            <a:custGeom>
              <a:avLst/>
              <a:gdLst>
                <a:gd name="T0" fmla="*/ 28 w 781"/>
                <a:gd name="T1" fmla="*/ 604 h 156"/>
                <a:gd name="T2" fmla="*/ 62 w 781"/>
                <a:gd name="T3" fmla="*/ 567 h 156"/>
                <a:gd name="T4" fmla="*/ 95 w 781"/>
                <a:gd name="T5" fmla="*/ 538 h 156"/>
                <a:gd name="T6" fmla="*/ 128 w 781"/>
                <a:gd name="T7" fmla="*/ 512 h 156"/>
                <a:gd name="T8" fmla="*/ 161 w 781"/>
                <a:gd name="T9" fmla="*/ 492 h 156"/>
                <a:gd name="T10" fmla="*/ 195 w 781"/>
                <a:gd name="T11" fmla="*/ 471 h 156"/>
                <a:gd name="T12" fmla="*/ 228 w 781"/>
                <a:gd name="T13" fmla="*/ 454 h 156"/>
                <a:gd name="T14" fmla="*/ 261 w 781"/>
                <a:gd name="T15" fmla="*/ 437 h 156"/>
                <a:gd name="T16" fmla="*/ 294 w 781"/>
                <a:gd name="T17" fmla="*/ 421 h 156"/>
                <a:gd name="T18" fmla="*/ 328 w 781"/>
                <a:gd name="T19" fmla="*/ 404 h 156"/>
                <a:gd name="T20" fmla="*/ 361 w 781"/>
                <a:gd name="T21" fmla="*/ 392 h 156"/>
                <a:gd name="T22" fmla="*/ 394 w 781"/>
                <a:gd name="T23" fmla="*/ 379 h 156"/>
                <a:gd name="T24" fmla="*/ 427 w 781"/>
                <a:gd name="T25" fmla="*/ 362 h 156"/>
                <a:gd name="T26" fmla="*/ 461 w 781"/>
                <a:gd name="T27" fmla="*/ 350 h 156"/>
                <a:gd name="T28" fmla="*/ 494 w 781"/>
                <a:gd name="T29" fmla="*/ 337 h 156"/>
                <a:gd name="T30" fmla="*/ 527 w 781"/>
                <a:gd name="T31" fmla="*/ 329 h 156"/>
                <a:gd name="T32" fmla="*/ 560 w 781"/>
                <a:gd name="T33" fmla="*/ 317 h 156"/>
                <a:gd name="T34" fmla="*/ 593 w 781"/>
                <a:gd name="T35" fmla="*/ 304 h 156"/>
                <a:gd name="T36" fmla="*/ 627 w 781"/>
                <a:gd name="T37" fmla="*/ 292 h 156"/>
                <a:gd name="T38" fmla="*/ 660 w 781"/>
                <a:gd name="T39" fmla="*/ 283 h 156"/>
                <a:gd name="T40" fmla="*/ 693 w 781"/>
                <a:gd name="T41" fmla="*/ 271 h 156"/>
                <a:gd name="T42" fmla="*/ 726 w 781"/>
                <a:gd name="T43" fmla="*/ 262 h 156"/>
                <a:gd name="T44" fmla="*/ 760 w 781"/>
                <a:gd name="T45" fmla="*/ 254 h 156"/>
                <a:gd name="T46" fmla="*/ 793 w 781"/>
                <a:gd name="T47" fmla="*/ 242 h 156"/>
                <a:gd name="T48" fmla="*/ 826 w 781"/>
                <a:gd name="T49" fmla="*/ 233 h 156"/>
                <a:gd name="T50" fmla="*/ 859 w 781"/>
                <a:gd name="T51" fmla="*/ 225 h 156"/>
                <a:gd name="T52" fmla="*/ 893 w 781"/>
                <a:gd name="T53" fmla="*/ 217 h 156"/>
                <a:gd name="T54" fmla="*/ 926 w 781"/>
                <a:gd name="T55" fmla="*/ 208 h 156"/>
                <a:gd name="T56" fmla="*/ 959 w 781"/>
                <a:gd name="T57" fmla="*/ 196 h 156"/>
                <a:gd name="T58" fmla="*/ 992 w 781"/>
                <a:gd name="T59" fmla="*/ 187 h 156"/>
                <a:gd name="T60" fmla="*/ 1026 w 781"/>
                <a:gd name="T61" fmla="*/ 179 h 156"/>
                <a:gd name="T62" fmla="*/ 1059 w 781"/>
                <a:gd name="T63" fmla="*/ 171 h 156"/>
                <a:gd name="T64" fmla="*/ 1092 w 781"/>
                <a:gd name="T65" fmla="*/ 163 h 156"/>
                <a:gd name="T66" fmla="*/ 1125 w 781"/>
                <a:gd name="T67" fmla="*/ 154 h 156"/>
                <a:gd name="T68" fmla="*/ 1158 w 781"/>
                <a:gd name="T69" fmla="*/ 150 h 156"/>
                <a:gd name="T70" fmla="*/ 1192 w 781"/>
                <a:gd name="T71" fmla="*/ 142 h 156"/>
                <a:gd name="T72" fmla="*/ 1225 w 781"/>
                <a:gd name="T73" fmla="*/ 133 h 156"/>
                <a:gd name="T74" fmla="*/ 1258 w 781"/>
                <a:gd name="T75" fmla="*/ 125 h 156"/>
                <a:gd name="T76" fmla="*/ 1291 w 781"/>
                <a:gd name="T77" fmla="*/ 117 h 156"/>
                <a:gd name="T78" fmla="*/ 1325 w 781"/>
                <a:gd name="T79" fmla="*/ 108 h 156"/>
                <a:gd name="T80" fmla="*/ 1358 w 781"/>
                <a:gd name="T81" fmla="*/ 104 h 156"/>
                <a:gd name="T82" fmla="*/ 1391 w 781"/>
                <a:gd name="T83" fmla="*/ 96 h 156"/>
                <a:gd name="T84" fmla="*/ 1424 w 781"/>
                <a:gd name="T85" fmla="*/ 87 h 156"/>
                <a:gd name="T86" fmla="*/ 1458 w 781"/>
                <a:gd name="T87" fmla="*/ 79 h 156"/>
                <a:gd name="T88" fmla="*/ 1491 w 781"/>
                <a:gd name="T89" fmla="*/ 75 h 156"/>
                <a:gd name="T90" fmla="*/ 1524 w 781"/>
                <a:gd name="T91" fmla="*/ 67 h 156"/>
                <a:gd name="T92" fmla="*/ 1557 w 781"/>
                <a:gd name="T93" fmla="*/ 58 h 156"/>
                <a:gd name="T94" fmla="*/ 1590 w 781"/>
                <a:gd name="T95" fmla="*/ 54 h 156"/>
                <a:gd name="T96" fmla="*/ 1624 w 781"/>
                <a:gd name="T97" fmla="*/ 46 h 156"/>
                <a:gd name="T98" fmla="*/ 1657 w 781"/>
                <a:gd name="T99" fmla="*/ 42 h 156"/>
                <a:gd name="T100" fmla="*/ 1690 w 781"/>
                <a:gd name="T101" fmla="*/ 33 h 156"/>
                <a:gd name="T102" fmla="*/ 1723 w 781"/>
                <a:gd name="T103" fmla="*/ 25 h 156"/>
                <a:gd name="T104" fmla="*/ 1757 w 781"/>
                <a:gd name="T105" fmla="*/ 21 h 156"/>
                <a:gd name="T106" fmla="*/ 1790 w 781"/>
                <a:gd name="T107" fmla="*/ 12 h 156"/>
                <a:gd name="T108" fmla="*/ 1823 w 781"/>
                <a:gd name="T109" fmla="*/ 8 h 156"/>
                <a:gd name="T110" fmla="*/ 1854 w 781"/>
                <a:gd name="T111" fmla="*/ 0 h 15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1"/>
                <a:gd name="T169" fmla="*/ 0 h 156"/>
                <a:gd name="T170" fmla="*/ 781 w 781"/>
                <a:gd name="T171" fmla="*/ 156 h 15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1" h="156">
                  <a:moveTo>
                    <a:pt x="0" y="156"/>
                  </a:moveTo>
                  <a:lnTo>
                    <a:pt x="2" y="154"/>
                  </a:lnTo>
                  <a:lnTo>
                    <a:pt x="4" y="151"/>
                  </a:lnTo>
                  <a:lnTo>
                    <a:pt x="6" y="149"/>
                  </a:lnTo>
                  <a:lnTo>
                    <a:pt x="8" y="148"/>
                  </a:lnTo>
                  <a:lnTo>
                    <a:pt x="10" y="146"/>
                  </a:lnTo>
                  <a:lnTo>
                    <a:pt x="12" y="145"/>
                  </a:lnTo>
                  <a:lnTo>
                    <a:pt x="14" y="143"/>
                  </a:lnTo>
                  <a:lnTo>
                    <a:pt x="16" y="142"/>
                  </a:lnTo>
                  <a:lnTo>
                    <a:pt x="18" y="140"/>
                  </a:lnTo>
                  <a:lnTo>
                    <a:pt x="20" y="139"/>
                  </a:lnTo>
                  <a:lnTo>
                    <a:pt x="22" y="138"/>
                  </a:lnTo>
                  <a:lnTo>
                    <a:pt x="24" y="137"/>
                  </a:lnTo>
                  <a:lnTo>
                    <a:pt x="26" y="136"/>
                  </a:lnTo>
                  <a:lnTo>
                    <a:pt x="28" y="135"/>
                  </a:lnTo>
                  <a:lnTo>
                    <a:pt x="30" y="134"/>
                  </a:lnTo>
                  <a:lnTo>
                    <a:pt x="32" y="133"/>
                  </a:lnTo>
                  <a:lnTo>
                    <a:pt x="34" y="132"/>
                  </a:lnTo>
                  <a:lnTo>
                    <a:pt x="36" y="131"/>
                  </a:lnTo>
                  <a:lnTo>
                    <a:pt x="38" y="130"/>
                  </a:lnTo>
                  <a:lnTo>
                    <a:pt x="40" y="129"/>
                  </a:lnTo>
                  <a:lnTo>
                    <a:pt x="42" y="128"/>
                  </a:lnTo>
                  <a:lnTo>
                    <a:pt x="44" y="127"/>
                  </a:lnTo>
                  <a:lnTo>
                    <a:pt x="46" y="126"/>
                  </a:lnTo>
                  <a:lnTo>
                    <a:pt x="48" y="125"/>
                  </a:lnTo>
                  <a:lnTo>
                    <a:pt x="50" y="125"/>
                  </a:lnTo>
                  <a:lnTo>
                    <a:pt x="52" y="124"/>
                  </a:lnTo>
                  <a:lnTo>
                    <a:pt x="54" y="123"/>
                  </a:lnTo>
                  <a:lnTo>
                    <a:pt x="56" y="122"/>
                  </a:lnTo>
                  <a:lnTo>
                    <a:pt x="58" y="121"/>
                  </a:lnTo>
                  <a:lnTo>
                    <a:pt x="60" y="121"/>
                  </a:lnTo>
                  <a:lnTo>
                    <a:pt x="62" y="120"/>
                  </a:lnTo>
                  <a:lnTo>
                    <a:pt x="64" y="119"/>
                  </a:lnTo>
                  <a:lnTo>
                    <a:pt x="66" y="119"/>
                  </a:lnTo>
                  <a:lnTo>
                    <a:pt x="68" y="118"/>
                  </a:lnTo>
                  <a:lnTo>
                    <a:pt x="70" y="117"/>
                  </a:lnTo>
                  <a:lnTo>
                    <a:pt x="72" y="116"/>
                  </a:lnTo>
                  <a:lnTo>
                    <a:pt x="74" y="116"/>
                  </a:lnTo>
                  <a:lnTo>
                    <a:pt x="76" y="115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3"/>
                  </a:lnTo>
                  <a:lnTo>
                    <a:pt x="84" y="112"/>
                  </a:lnTo>
                  <a:lnTo>
                    <a:pt x="86" y="112"/>
                  </a:lnTo>
                  <a:lnTo>
                    <a:pt x="88" y="111"/>
                  </a:lnTo>
                  <a:lnTo>
                    <a:pt x="90" y="111"/>
                  </a:lnTo>
                  <a:lnTo>
                    <a:pt x="92" y="110"/>
                  </a:lnTo>
                  <a:lnTo>
                    <a:pt x="94" y="109"/>
                  </a:lnTo>
                  <a:lnTo>
                    <a:pt x="96" y="109"/>
                  </a:lnTo>
                  <a:lnTo>
                    <a:pt x="98" y="108"/>
                  </a:lnTo>
                  <a:lnTo>
                    <a:pt x="100" y="108"/>
                  </a:lnTo>
                  <a:lnTo>
                    <a:pt x="102" y="107"/>
                  </a:lnTo>
                  <a:lnTo>
                    <a:pt x="104" y="106"/>
                  </a:lnTo>
                  <a:lnTo>
                    <a:pt x="106" y="106"/>
                  </a:lnTo>
                  <a:lnTo>
                    <a:pt x="108" y="105"/>
                  </a:lnTo>
                  <a:lnTo>
                    <a:pt x="110" y="105"/>
                  </a:lnTo>
                  <a:lnTo>
                    <a:pt x="112" y="104"/>
                  </a:lnTo>
                  <a:lnTo>
                    <a:pt x="114" y="104"/>
                  </a:lnTo>
                  <a:lnTo>
                    <a:pt x="116" y="103"/>
                  </a:lnTo>
                  <a:lnTo>
                    <a:pt x="118" y="102"/>
                  </a:lnTo>
                  <a:lnTo>
                    <a:pt x="120" y="102"/>
                  </a:lnTo>
                  <a:lnTo>
                    <a:pt x="122" y="101"/>
                  </a:lnTo>
                  <a:lnTo>
                    <a:pt x="124" y="101"/>
                  </a:lnTo>
                  <a:lnTo>
                    <a:pt x="126" y="100"/>
                  </a:lnTo>
                  <a:lnTo>
                    <a:pt x="128" y="100"/>
                  </a:lnTo>
                  <a:lnTo>
                    <a:pt x="130" y="99"/>
                  </a:lnTo>
                  <a:lnTo>
                    <a:pt x="132" y="99"/>
                  </a:lnTo>
                  <a:lnTo>
                    <a:pt x="134" y="98"/>
                  </a:lnTo>
                  <a:lnTo>
                    <a:pt x="136" y="98"/>
                  </a:lnTo>
                  <a:lnTo>
                    <a:pt x="138" y="97"/>
                  </a:lnTo>
                  <a:lnTo>
                    <a:pt x="140" y="97"/>
                  </a:lnTo>
                  <a:lnTo>
                    <a:pt x="142" y="96"/>
                  </a:lnTo>
                  <a:lnTo>
                    <a:pt x="144" y="96"/>
                  </a:lnTo>
                  <a:lnTo>
                    <a:pt x="146" y="95"/>
                  </a:lnTo>
                  <a:lnTo>
                    <a:pt x="148" y="95"/>
                  </a:lnTo>
                  <a:lnTo>
                    <a:pt x="150" y="94"/>
                  </a:lnTo>
                  <a:lnTo>
                    <a:pt x="152" y="94"/>
                  </a:lnTo>
                  <a:lnTo>
                    <a:pt x="154" y="93"/>
                  </a:lnTo>
                  <a:lnTo>
                    <a:pt x="156" y="93"/>
                  </a:lnTo>
                  <a:lnTo>
                    <a:pt x="158" y="92"/>
                  </a:lnTo>
                  <a:lnTo>
                    <a:pt x="160" y="92"/>
                  </a:lnTo>
                  <a:lnTo>
                    <a:pt x="162" y="91"/>
                  </a:lnTo>
                  <a:lnTo>
                    <a:pt x="164" y="91"/>
                  </a:lnTo>
                  <a:lnTo>
                    <a:pt x="166" y="91"/>
                  </a:lnTo>
                  <a:lnTo>
                    <a:pt x="168" y="90"/>
                  </a:lnTo>
                  <a:lnTo>
                    <a:pt x="170" y="90"/>
                  </a:lnTo>
                  <a:lnTo>
                    <a:pt x="172" y="89"/>
                  </a:lnTo>
                  <a:lnTo>
                    <a:pt x="174" y="89"/>
                  </a:lnTo>
                  <a:lnTo>
                    <a:pt x="176" y="88"/>
                  </a:lnTo>
                  <a:lnTo>
                    <a:pt x="178" y="88"/>
                  </a:lnTo>
                  <a:lnTo>
                    <a:pt x="180" y="87"/>
                  </a:lnTo>
                  <a:lnTo>
                    <a:pt x="182" y="87"/>
                  </a:lnTo>
                  <a:lnTo>
                    <a:pt x="184" y="86"/>
                  </a:lnTo>
                  <a:lnTo>
                    <a:pt x="186" y="86"/>
                  </a:lnTo>
                  <a:lnTo>
                    <a:pt x="188" y="86"/>
                  </a:lnTo>
                  <a:lnTo>
                    <a:pt x="190" y="85"/>
                  </a:lnTo>
                  <a:lnTo>
                    <a:pt x="192" y="85"/>
                  </a:lnTo>
                  <a:lnTo>
                    <a:pt x="194" y="84"/>
                  </a:lnTo>
                  <a:lnTo>
                    <a:pt x="196" y="84"/>
                  </a:lnTo>
                  <a:lnTo>
                    <a:pt x="198" y="83"/>
                  </a:lnTo>
                  <a:lnTo>
                    <a:pt x="200" y="83"/>
                  </a:lnTo>
                  <a:lnTo>
                    <a:pt x="202" y="83"/>
                  </a:lnTo>
                  <a:lnTo>
                    <a:pt x="204" y="82"/>
                  </a:lnTo>
                  <a:lnTo>
                    <a:pt x="206" y="82"/>
                  </a:lnTo>
                  <a:lnTo>
                    <a:pt x="208" y="81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80"/>
                  </a:lnTo>
                  <a:lnTo>
                    <a:pt x="218" y="79"/>
                  </a:lnTo>
                  <a:lnTo>
                    <a:pt x="220" y="79"/>
                  </a:lnTo>
                  <a:lnTo>
                    <a:pt x="222" y="79"/>
                  </a:lnTo>
                  <a:lnTo>
                    <a:pt x="224" y="78"/>
                  </a:lnTo>
                  <a:lnTo>
                    <a:pt x="226" y="78"/>
                  </a:lnTo>
                  <a:lnTo>
                    <a:pt x="228" y="77"/>
                  </a:lnTo>
                  <a:lnTo>
                    <a:pt x="230" y="77"/>
                  </a:lnTo>
                  <a:lnTo>
                    <a:pt x="232" y="77"/>
                  </a:lnTo>
                  <a:lnTo>
                    <a:pt x="234" y="76"/>
                  </a:lnTo>
                  <a:lnTo>
                    <a:pt x="236" y="76"/>
                  </a:lnTo>
                  <a:lnTo>
                    <a:pt x="238" y="75"/>
                  </a:lnTo>
                  <a:lnTo>
                    <a:pt x="240" y="75"/>
                  </a:lnTo>
                  <a:lnTo>
                    <a:pt x="242" y="75"/>
                  </a:lnTo>
                  <a:lnTo>
                    <a:pt x="244" y="74"/>
                  </a:lnTo>
                  <a:lnTo>
                    <a:pt x="246" y="74"/>
                  </a:lnTo>
                  <a:lnTo>
                    <a:pt x="248" y="73"/>
                  </a:lnTo>
                  <a:lnTo>
                    <a:pt x="250" y="73"/>
                  </a:lnTo>
                  <a:lnTo>
                    <a:pt x="252" y="73"/>
                  </a:lnTo>
                  <a:lnTo>
                    <a:pt x="254" y="72"/>
                  </a:lnTo>
                  <a:lnTo>
                    <a:pt x="256" y="72"/>
                  </a:lnTo>
                  <a:lnTo>
                    <a:pt x="258" y="72"/>
                  </a:lnTo>
                  <a:lnTo>
                    <a:pt x="260" y="71"/>
                  </a:lnTo>
                  <a:lnTo>
                    <a:pt x="262" y="71"/>
                  </a:lnTo>
                  <a:lnTo>
                    <a:pt x="264" y="70"/>
                  </a:lnTo>
                  <a:lnTo>
                    <a:pt x="266" y="70"/>
                  </a:lnTo>
                  <a:lnTo>
                    <a:pt x="268" y="70"/>
                  </a:lnTo>
                  <a:lnTo>
                    <a:pt x="270" y="69"/>
                  </a:lnTo>
                  <a:lnTo>
                    <a:pt x="272" y="69"/>
                  </a:lnTo>
                  <a:lnTo>
                    <a:pt x="274" y="69"/>
                  </a:lnTo>
                  <a:lnTo>
                    <a:pt x="276" y="68"/>
                  </a:lnTo>
                  <a:lnTo>
                    <a:pt x="278" y="68"/>
                  </a:lnTo>
                  <a:lnTo>
                    <a:pt x="280" y="68"/>
                  </a:lnTo>
                  <a:lnTo>
                    <a:pt x="282" y="67"/>
                  </a:lnTo>
                  <a:lnTo>
                    <a:pt x="284" y="67"/>
                  </a:lnTo>
                  <a:lnTo>
                    <a:pt x="286" y="67"/>
                  </a:lnTo>
                  <a:lnTo>
                    <a:pt x="288" y="66"/>
                  </a:lnTo>
                  <a:lnTo>
                    <a:pt x="290" y="66"/>
                  </a:lnTo>
                  <a:lnTo>
                    <a:pt x="292" y="65"/>
                  </a:lnTo>
                  <a:lnTo>
                    <a:pt x="294" y="65"/>
                  </a:lnTo>
                  <a:lnTo>
                    <a:pt x="296" y="65"/>
                  </a:lnTo>
                  <a:lnTo>
                    <a:pt x="298" y="64"/>
                  </a:lnTo>
                  <a:lnTo>
                    <a:pt x="300" y="64"/>
                  </a:lnTo>
                  <a:lnTo>
                    <a:pt x="302" y="64"/>
                  </a:lnTo>
                  <a:lnTo>
                    <a:pt x="304" y="63"/>
                  </a:lnTo>
                  <a:lnTo>
                    <a:pt x="306" y="63"/>
                  </a:lnTo>
                  <a:lnTo>
                    <a:pt x="308" y="63"/>
                  </a:lnTo>
                  <a:lnTo>
                    <a:pt x="310" y="62"/>
                  </a:lnTo>
                  <a:lnTo>
                    <a:pt x="312" y="62"/>
                  </a:lnTo>
                  <a:lnTo>
                    <a:pt x="314" y="62"/>
                  </a:lnTo>
                  <a:lnTo>
                    <a:pt x="316" y="61"/>
                  </a:lnTo>
                  <a:lnTo>
                    <a:pt x="318" y="61"/>
                  </a:lnTo>
                  <a:lnTo>
                    <a:pt x="320" y="61"/>
                  </a:lnTo>
                  <a:lnTo>
                    <a:pt x="322" y="60"/>
                  </a:lnTo>
                  <a:lnTo>
                    <a:pt x="324" y="60"/>
                  </a:lnTo>
                  <a:lnTo>
                    <a:pt x="326" y="60"/>
                  </a:lnTo>
                  <a:lnTo>
                    <a:pt x="328" y="59"/>
                  </a:lnTo>
                  <a:lnTo>
                    <a:pt x="330" y="59"/>
                  </a:lnTo>
                  <a:lnTo>
                    <a:pt x="332" y="59"/>
                  </a:lnTo>
                  <a:lnTo>
                    <a:pt x="334" y="58"/>
                  </a:lnTo>
                  <a:lnTo>
                    <a:pt x="336" y="58"/>
                  </a:lnTo>
                  <a:lnTo>
                    <a:pt x="338" y="58"/>
                  </a:lnTo>
                  <a:lnTo>
                    <a:pt x="340" y="57"/>
                  </a:lnTo>
                  <a:lnTo>
                    <a:pt x="342" y="57"/>
                  </a:lnTo>
                  <a:lnTo>
                    <a:pt x="344" y="57"/>
                  </a:lnTo>
                  <a:lnTo>
                    <a:pt x="346" y="56"/>
                  </a:lnTo>
                  <a:lnTo>
                    <a:pt x="348" y="56"/>
                  </a:lnTo>
                  <a:lnTo>
                    <a:pt x="350" y="56"/>
                  </a:lnTo>
                  <a:lnTo>
                    <a:pt x="352" y="55"/>
                  </a:lnTo>
                  <a:lnTo>
                    <a:pt x="354" y="55"/>
                  </a:lnTo>
                  <a:lnTo>
                    <a:pt x="356" y="55"/>
                  </a:lnTo>
                  <a:lnTo>
                    <a:pt x="358" y="55"/>
                  </a:lnTo>
                  <a:lnTo>
                    <a:pt x="360" y="54"/>
                  </a:lnTo>
                  <a:lnTo>
                    <a:pt x="362" y="54"/>
                  </a:lnTo>
                  <a:lnTo>
                    <a:pt x="364" y="54"/>
                  </a:lnTo>
                  <a:lnTo>
                    <a:pt x="366" y="53"/>
                  </a:lnTo>
                  <a:lnTo>
                    <a:pt x="368" y="53"/>
                  </a:lnTo>
                  <a:lnTo>
                    <a:pt x="370" y="53"/>
                  </a:lnTo>
                  <a:lnTo>
                    <a:pt x="372" y="52"/>
                  </a:lnTo>
                  <a:lnTo>
                    <a:pt x="374" y="52"/>
                  </a:lnTo>
                  <a:lnTo>
                    <a:pt x="376" y="52"/>
                  </a:lnTo>
                  <a:lnTo>
                    <a:pt x="378" y="51"/>
                  </a:lnTo>
                  <a:lnTo>
                    <a:pt x="380" y="51"/>
                  </a:lnTo>
                  <a:lnTo>
                    <a:pt x="382" y="51"/>
                  </a:lnTo>
                  <a:lnTo>
                    <a:pt x="384" y="50"/>
                  </a:lnTo>
                  <a:lnTo>
                    <a:pt x="386" y="50"/>
                  </a:lnTo>
                  <a:lnTo>
                    <a:pt x="388" y="50"/>
                  </a:lnTo>
                  <a:lnTo>
                    <a:pt x="390" y="50"/>
                  </a:lnTo>
                  <a:lnTo>
                    <a:pt x="392" y="49"/>
                  </a:lnTo>
                  <a:lnTo>
                    <a:pt x="394" y="49"/>
                  </a:lnTo>
                  <a:lnTo>
                    <a:pt x="396" y="49"/>
                  </a:lnTo>
                  <a:lnTo>
                    <a:pt x="398" y="48"/>
                  </a:lnTo>
                  <a:lnTo>
                    <a:pt x="400" y="48"/>
                  </a:lnTo>
                  <a:lnTo>
                    <a:pt x="402" y="48"/>
                  </a:lnTo>
                  <a:lnTo>
                    <a:pt x="404" y="47"/>
                  </a:lnTo>
                  <a:lnTo>
                    <a:pt x="406" y="47"/>
                  </a:lnTo>
                  <a:lnTo>
                    <a:pt x="408" y="47"/>
                  </a:lnTo>
                  <a:lnTo>
                    <a:pt x="410" y="47"/>
                  </a:lnTo>
                  <a:lnTo>
                    <a:pt x="412" y="46"/>
                  </a:lnTo>
                  <a:lnTo>
                    <a:pt x="414" y="46"/>
                  </a:lnTo>
                  <a:lnTo>
                    <a:pt x="416" y="46"/>
                  </a:lnTo>
                  <a:lnTo>
                    <a:pt x="418" y="45"/>
                  </a:lnTo>
                  <a:lnTo>
                    <a:pt x="420" y="45"/>
                  </a:lnTo>
                  <a:lnTo>
                    <a:pt x="422" y="45"/>
                  </a:lnTo>
                  <a:lnTo>
                    <a:pt x="424" y="45"/>
                  </a:lnTo>
                  <a:lnTo>
                    <a:pt x="426" y="44"/>
                  </a:lnTo>
                  <a:lnTo>
                    <a:pt x="428" y="44"/>
                  </a:lnTo>
                  <a:lnTo>
                    <a:pt x="430" y="44"/>
                  </a:lnTo>
                  <a:lnTo>
                    <a:pt x="432" y="43"/>
                  </a:lnTo>
                  <a:lnTo>
                    <a:pt x="434" y="43"/>
                  </a:lnTo>
                  <a:lnTo>
                    <a:pt x="436" y="43"/>
                  </a:lnTo>
                  <a:lnTo>
                    <a:pt x="438" y="43"/>
                  </a:lnTo>
                  <a:lnTo>
                    <a:pt x="440" y="42"/>
                  </a:lnTo>
                  <a:lnTo>
                    <a:pt x="442" y="42"/>
                  </a:lnTo>
                  <a:lnTo>
                    <a:pt x="444" y="42"/>
                  </a:lnTo>
                  <a:lnTo>
                    <a:pt x="446" y="41"/>
                  </a:lnTo>
                  <a:lnTo>
                    <a:pt x="448" y="41"/>
                  </a:lnTo>
                  <a:lnTo>
                    <a:pt x="450" y="41"/>
                  </a:lnTo>
                  <a:lnTo>
                    <a:pt x="452" y="41"/>
                  </a:lnTo>
                  <a:lnTo>
                    <a:pt x="454" y="40"/>
                  </a:lnTo>
                  <a:lnTo>
                    <a:pt x="456" y="40"/>
                  </a:lnTo>
                  <a:lnTo>
                    <a:pt x="458" y="40"/>
                  </a:lnTo>
                  <a:lnTo>
                    <a:pt x="460" y="39"/>
                  </a:lnTo>
                  <a:lnTo>
                    <a:pt x="462" y="39"/>
                  </a:lnTo>
                  <a:lnTo>
                    <a:pt x="464" y="39"/>
                  </a:lnTo>
                  <a:lnTo>
                    <a:pt x="466" y="39"/>
                  </a:lnTo>
                  <a:lnTo>
                    <a:pt x="468" y="38"/>
                  </a:lnTo>
                  <a:lnTo>
                    <a:pt x="470" y="38"/>
                  </a:lnTo>
                  <a:lnTo>
                    <a:pt x="472" y="38"/>
                  </a:lnTo>
                  <a:lnTo>
                    <a:pt x="474" y="37"/>
                  </a:lnTo>
                  <a:lnTo>
                    <a:pt x="476" y="37"/>
                  </a:lnTo>
                  <a:lnTo>
                    <a:pt x="478" y="37"/>
                  </a:lnTo>
                  <a:lnTo>
                    <a:pt x="480" y="37"/>
                  </a:lnTo>
                  <a:lnTo>
                    <a:pt x="482" y="36"/>
                  </a:lnTo>
                  <a:lnTo>
                    <a:pt x="484" y="36"/>
                  </a:lnTo>
                  <a:lnTo>
                    <a:pt x="486" y="36"/>
                  </a:lnTo>
                  <a:lnTo>
                    <a:pt x="488" y="36"/>
                  </a:lnTo>
                  <a:lnTo>
                    <a:pt x="490" y="35"/>
                  </a:lnTo>
                  <a:lnTo>
                    <a:pt x="492" y="35"/>
                  </a:lnTo>
                  <a:lnTo>
                    <a:pt x="494" y="35"/>
                  </a:lnTo>
                  <a:lnTo>
                    <a:pt x="496" y="34"/>
                  </a:lnTo>
                  <a:lnTo>
                    <a:pt x="498" y="34"/>
                  </a:lnTo>
                  <a:lnTo>
                    <a:pt x="500" y="34"/>
                  </a:lnTo>
                  <a:lnTo>
                    <a:pt x="502" y="34"/>
                  </a:lnTo>
                  <a:lnTo>
                    <a:pt x="504" y="33"/>
                  </a:lnTo>
                  <a:lnTo>
                    <a:pt x="506" y="33"/>
                  </a:lnTo>
                  <a:lnTo>
                    <a:pt x="508" y="33"/>
                  </a:lnTo>
                  <a:lnTo>
                    <a:pt x="510" y="33"/>
                  </a:lnTo>
                  <a:lnTo>
                    <a:pt x="512" y="32"/>
                  </a:lnTo>
                  <a:lnTo>
                    <a:pt x="514" y="32"/>
                  </a:lnTo>
                  <a:lnTo>
                    <a:pt x="516" y="32"/>
                  </a:lnTo>
                  <a:lnTo>
                    <a:pt x="518" y="32"/>
                  </a:lnTo>
                  <a:lnTo>
                    <a:pt x="520" y="31"/>
                  </a:lnTo>
                  <a:lnTo>
                    <a:pt x="522" y="31"/>
                  </a:lnTo>
                  <a:lnTo>
                    <a:pt x="524" y="31"/>
                  </a:lnTo>
                  <a:lnTo>
                    <a:pt x="526" y="30"/>
                  </a:lnTo>
                  <a:lnTo>
                    <a:pt x="528" y="30"/>
                  </a:lnTo>
                  <a:lnTo>
                    <a:pt x="530" y="30"/>
                  </a:lnTo>
                  <a:lnTo>
                    <a:pt x="532" y="30"/>
                  </a:lnTo>
                  <a:lnTo>
                    <a:pt x="534" y="29"/>
                  </a:lnTo>
                  <a:lnTo>
                    <a:pt x="536" y="29"/>
                  </a:lnTo>
                  <a:lnTo>
                    <a:pt x="538" y="29"/>
                  </a:lnTo>
                  <a:lnTo>
                    <a:pt x="540" y="29"/>
                  </a:lnTo>
                  <a:lnTo>
                    <a:pt x="542" y="28"/>
                  </a:lnTo>
                  <a:lnTo>
                    <a:pt x="544" y="28"/>
                  </a:lnTo>
                  <a:lnTo>
                    <a:pt x="546" y="28"/>
                  </a:lnTo>
                  <a:lnTo>
                    <a:pt x="548" y="28"/>
                  </a:lnTo>
                  <a:lnTo>
                    <a:pt x="550" y="27"/>
                  </a:lnTo>
                  <a:lnTo>
                    <a:pt x="552" y="27"/>
                  </a:lnTo>
                  <a:lnTo>
                    <a:pt x="554" y="27"/>
                  </a:lnTo>
                  <a:lnTo>
                    <a:pt x="556" y="27"/>
                  </a:lnTo>
                  <a:lnTo>
                    <a:pt x="558" y="26"/>
                  </a:lnTo>
                  <a:lnTo>
                    <a:pt x="560" y="26"/>
                  </a:lnTo>
                  <a:lnTo>
                    <a:pt x="562" y="26"/>
                  </a:lnTo>
                  <a:lnTo>
                    <a:pt x="564" y="26"/>
                  </a:lnTo>
                  <a:lnTo>
                    <a:pt x="566" y="25"/>
                  </a:lnTo>
                  <a:lnTo>
                    <a:pt x="568" y="25"/>
                  </a:lnTo>
                  <a:lnTo>
                    <a:pt x="570" y="25"/>
                  </a:lnTo>
                  <a:lnTo>
                    <a:pt x="572" y="25"/>
                  </a:lnTo>
                  <a:lnTo>
                    <a:pt x="574" y="24"/>
                  </a:lnTo>
                  <a:lnTo>
                    <a:pt x="576" y="24"/>
                  </a:lnTo>
                  <a:lnTo>
                    <a:pt x="578" y="24"/>
                  </a:lnTo>
                  <a:lnTo>
                    <a:pt x="580" y="24"/>
                  </a:lnTo>
                  <a:lnTo>
                    <a:pt x="582" y="23"/>
                  </a:lnTo>
                  <a:lnTo>
                    <a:pt x="584" y="23"/>
                  </a:lnTo>
                  <a:lnTo>
                    <a:pt x="586" y="23"/>
                  </a:lnTo>
                  <a:lnTo>
                    <a:pt x="588" y="23"/>
                  </a:lnTo>
                  <a:lnTo>
                    <a:pt x="590" y="22"/>
                  </a:lnTo>
                  <a:lnTo>
                    <a:pt x="592" y="22"/>
                  </a:lnTo>
                  <a:lnTo>
                    <a:pt x="594" y="22"/>
                  </a:lnTo>
                  <a:lnTo>
                    <a:pt x="596" y="22"/>
                  </a:lnTo>
                  <a:lnTo>
                    <a:pt x="598" y="21"/>
                  </a:lnTo>
                  <a:lnTo>
                    <a:pt x="600" y="21"/>
                  </a:lnTo>
                  <a:lnTo>
                    <a:pt x="602" y="21"/>
                  </a:lnTo>
                  <a:lnTo>
                    <a:pt x="604" y="21"/>
                  </a:lnTo>
                  <a:lnTo>
                    <a:pt x="606" y="20"/>
                  </a:lnTo>
                  <a:lnTo>
                    <a:pt x="608" y="20"/>
                  </a:lnTo>
                  <a:lnTo>
                    <a:pt x="610" y="20"/>
                  </a:lnTo>
                  <a:lnTo>
                    <a:pt x="612" y="20"/>
                  </a:lnTo>
                  <a:lnTo>
                    <a:pt x="614" y="19"/>
                  </a:lnTo>
                  <a:lnTo>
                    <a:pt x="616" y="19"/>
                  </a:lnTo>
                  <a:lnTo>
                    <a:pt x="618" y="19"/>
                  </a:lnTo>
                  <a:lnTo>
                    <a:pt x="620" y="19"/>
                  </a:lnTo>
                  <a:lnTo>
                    <a:pt x="622" y="18"/>
                  </a:lnTo>
                  <a:lnTo>
                    <a:pt x="624" y="18"/>
                  </a:lnTo>
                  <a:lnTo>
                    <a:pt x="626" y="18"/>
                  </a:lnTo>
                  <a:lnTo>
                    <a:pt x="628" y="18"/>
                  </a:lnTo>
                  <a:lnTo>
                    <a:pt x="630" y="18"/>
                  </a:lnTo>
                  <a:lnTo>
                    <a:pt x="632" y="17"/>
                  </a:lnTo>
                  <a:lnTo>
                    <a:pt x="634" y="17"/>
                  </a:lnTo>
                  <a:lnTo>
                    <a:pt x="636" y="17"/>
                  </a:lnTo>
                  <a:lnTo>
                    <a:pt x="638" y="17"/>
                  </a:lnTo>
                  <a:lnTo>
                    <a:pt x="640" y="16"/>
                  </a:lnTo>
                  <a:lnTo>
                    <a:pt x="642" y="16"/>
                  </a:lnTo>
                  <a:lnTo>
                    <a:pt x="644" y="16"/>
                  </a:lnTo>
                  <a:lnTo>
                    <a:pt x="646" y="16"/>
                  </a:lnTo>
                  <a:lnTo>
                    <a:pt x="648" y="15"/>
                  </a:lnTo>
                  <a:lnTo>
                    <a:pt x="650" y="15"/>
                  </a:lnTo>
                  <a:lnTo>
                    <a:pt x="652" y="15"/>
                  </a:lnTo>
                  <a:lnTo>
                    <a:pt x="654" y="15"/>
                  </a:lnTo>
                  <a:lnTo>
                    <a:pt x="656" y="14"/>
                  </a:lnTo>
                  <a:lnTo>
                    <a:pt x="658" y="14"/>
                  </a:lnTo>
                  <a:lnTo>
                    <a:pt x="660" y="14"/>
                  </a:lnTo>
                  <a:lnTo>
                    <a:pt x="662" y="14"/>
                  </a:lnTo>
                  <a:lnTo>
                    <a:pt x="664" y="14"/>
                  </a:lnTo>
                  <a:lnTo>
                    <a:pt x="666" y="13"/>
                  </a:lnTo>
                  <a:lnTo>
                    <a:pt x="668" y="13"/>
                  </a:lnTo>
                  <a:lnTo>
                    <a:pt x="670" y="13"/>
                  </a:lnTo>
                  <a:lnTo>
                    <a:pt x="672" y="13"/>
                  </a:lnTo>
                  <a:lnTo>
                    <a:pt x="674" y="12"/>
                  </a:lnTo>
                  <a:lnTo>
                    <a:pt x="676" y="12"/>
                  </a:lnTo>
                  <a:lnTo>
                    <a:pt x="678" y="12"/>
                  </a:lnTo>
                  <a:lnTo>
                    <a:pt x="680" y="12"/>
                  </a:lnTo>
                  <a:lnTo>
                    <a:pt x="682" y="11"/>
                  </a:lnTo>
                  <a:lnTo>
                    <a:pt x="684" y="11"/>
                  </a:lnTo>
                  <a:lnTo>
                    <a:pt x="686" y="11"/>
                  </a:lnTo>
                  <a:lnTo>
                    <a:pt x="688" y="11"/>
                  </a:lnTo>
                  <a:lnTo>
                    <a:pt x="690" y="11"/>
                  </a:lnTo>
                  <a:lnTo>
                    <a:pt x="692" y="10"/>
                  </a:lnTo>
                  <a:lnTo>
                    <a:pt x="694" y="10"/>
                  </a:lnTo>
                  <a:lnTo>
                    <a:pt x="696" y="10"/>
                  </a:lnTo>
                  <a:lnTo>
                    <a:pt x="698" y="10"/>
                  </a:lnTo>
                  <a:lnTo>
                    <a:pt x="700" y="9"/>
                  </a:lnTo>
                  <a:lnTo>
                    <a:pt x="702" y="9"/>
                  </a:lnTo>
                  <a:lnTo>
                    <a:pt x="704" y="9"/>
                  </a:lnTo>
                  <a:lnTo>
                    <a:pt x="706" y="9"/>
                  </a:lnTo>
                  <a:lnTo>
                    <a:pt x="708" y="8"/>
                  </a:lnTo>
                  <a:lnTo>
                    <a:pt x="710" y="8"/>
                  </a:lnTo>
                  <a:lnTo>
                    <a:pt x="712" y="8"/>
                  </a:lnTo>
                  <a:lnTo>
                    <a:pt x="714" y="8"/>
                  </a:lnTo>
                  <a:lnTo>
                    <a:pt x="716" y="8"/>
                  </a:lnTo>
                  <a:lnTo>
                    <a:pt x="718" y="7"/>
                  </a:lnTo>
                  <a:lnTo>
                    <a:pt x="720" y="7"/>
                  </a:lnTo>
                  <a:lnTo>
                    <a:pt x="722" y="7"/>
                  </a:lnTo>
                  <a:lnTo>
                    <a:pt x="724" y="7"/>
                  </a:lnTo>
                  <a:lnTo>
                    <a:pt x="726" y="6"/>
                  </a:lnTo>
                  <a:lnTo>
                    <a:pt x="728" y="6"/>
                  </a:lnTo>
                  <a:lnTo>
                    <a:pt x="730" y="6"/>
                  </a:lnTo>
                  <a:lnTo>
                    <a:pt x="732" y="6"/>
                  </a:lnTo>
                  <a:lnTo>
                    <a:pt x="734" y="6"/>
                  </a:lnTo>
                  <a:lnTo>
                    <a:pt x="736" y="5"/>
                  </a:lnTo>
                  <a:lnTo>
                    <a:pt x="738" y="5"/>
                  </a:lnTo>
                  <a:lnTo>
                    <a:pt x="740" y="5"/>
                  </a:lnTo>
                  <a:lnTo>
                    <a:pt x="742" y="5"/>
                  </a:lnTo>
                  <a:lnTo>
                    <a:pt x="744" y="4"/>
                  </a:lnTo>
                  <a:lnTo>
                    <a:pt x="746" y="4"/>
                  </a:lnTo>
                  <a:lnTo>
                    <a:pt x="748" y="4"/>
                  </a:lnTo>
                  <a:lnTo>
                    <a:pt x="750" y="4"/>
                  </a:lnTo>
                  <a:lnTo>
                    <a:pt x="752" y="4"/>
                  </a:lnTo>
                  <a:lnTo>
                    <a:pt x="754" y="3"/>
                  </a:lnTo>
                  <a:lnTo>
                    <a:pt x="756" y="3"/>
                  </a:lnTo>
                  <a:lnTo>
                    <a:pt x="758" y="3"/>
                  </a:lnTo>
                  <a:lnTo>
                    <a:pt x="760" y="3"/>
                  </a:lnTo>
                  <a:lnTo>
                    <a:pt x="762" y="2"/>
                  </a:lnTo>
                  <a:lnTo>
                    <a:pt x="764" y="2"/>
                  </a:lnTo>
                  <a:lnTo>
                    <a:pt x="766" y="2"/>
                  </a:lnTo>
                  <a:lnTo>
                    <a:pt x="768" y="2"/>
                  </a:lnTo>
                  <a:lnTo>
                    <a:pt x="770" y="2"/>
                  </a:lnTo>
                  <a:lnTo>
                    <a:pt x="772" y="1"/>
                  </a:lnTo>
                  <a:lnTo>
                    <a:pt x="774" y="1"/>
                  </a:lnTo>
                  <a:lnTo>
                    <a:pt x="776" y="1"/>
                  </a:lnTo>
                  <a:lnTo>
                    <a:pt x="778" y="1"/>
                  </a:lnTo>
                  <a:lnTo>
                    <a:pt x="780" y="1"/>
                  </a:lnTo>
                  <a:lnTo>
                    <a:pt x="78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128" name="Freeform 90"/>
            <p:cNvSpPr>
              <a:spLocks/>
            </p:cNvSpPr>
            <p:nvPr/>
          </p:nvSpPr>
          <p:spPr bwMode="auto">
            <a:xfrm>
              <a:off x="1169988" y="5478463"/>
              <a:ext cx="19050" cy="85725"/>
            </a:xfrm>
            <a:custGeom>
              <a:avLst/>
              <a:gdLst>
                <a:gd name="T0" fmla="*/ 12 w 5"/>
                <a:gd name="T1" fmla="*/ 0 h 13"/>
                <a:gd name="T2" fmla="*/ 7 w 5"/>
                <a:gd name="T3" fmla="*/ 12 h 13"/>
                <a:gd name="T4" fmla="*/ 2 w 5"/>
                <a:gd name="T5" fmla="*/ 33 h 13"/>
                <a:gd name="T6" fmla="*/ 2 w 5"/>
                <a:gd name="T7" fmla="*/ 46 h 13"/>
                <a:gd name="T8" fmla="*/ 0 w 5"/>
                <a:gd name="T9" fmla="*/ 50 h 13"/>
                <a:gd name="T10" fmla="*/ 0 w 5"/>
                <a:gd name="T11" fmla="*/ 50 h 13"/>
                <a:gd name="T12" fmla="*/ 0 w 5"/>
                <a:gd name="T13" fmla="*/ 54 h 13"/>
                <a:gd name="T14" fmla="*/ 0 w 5"/>
                <a:gd name="T15" fmla="*/ 54 h 13"/>
                <a:gd name="T16" fmla="*/ 0 w 5"/>
                <a:gd name="T17" fmla="*/ 54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13"/>
                <a:gd name="T29" fmla="*/ 5 w 5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8"/>
                  </a:lnTo>
                  <a:lnTo>
                    <a:pt x="1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29" name="Oval 128"/>
          <p:cNvSpPr/>
          <p:nvPr/>
        </p:nvSpPr>
        <p:spPr>
          <a:xfrm>
            <a:off x="1365987" y="4909143"/>
            <a:ext cx="91338" cy="6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0" name="Oval 129"/>
          <p:cNvSpPr/>
          <p:nvPr/>
        </p:nvSpPr>
        <p:spPr>
          <a:xfrm>
            <a:off x="1629912" y="4986055"/>
            <a:ext cx="91337" cy="6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1" name="Oval 130"/>
          <p:cNvSpPr/>
          <p:nvPr/>
        </p:nvSpPr>
        <p:spPr>
          <a:xfrm>
            <a:off x="2162547" y="5134838"/>
            <a:ext cx="91338" cy="67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2" name="Oval 131"/>
          <p:cNvSpPr/>
          <p:nvPr/>
        </p:nvSpPr>
        <p:spPr>
          <a:xfrm>
            <a:off x="3480315" y="5352646"/>
            <a:ext cx="91338" cy="675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1365992" y="4399560"/>
            <a:ext cx="71438" cy="52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1629917" y="4295485"/>
            <a:ext cx="71437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2162552" y="4163278"/>
            <a:ext cx="71438" cy="528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3480320" y="3933400"/>
            <a:ext cx="71438" cy="52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33" name="Rectangle 132"/>
          <p:cNvSpPr/>
          <p:nvPr/>
        </p:nvSpPr>
        <p:spPr>
          <a:xfrm>
            <a:off x="3947510" y="2556821"/>
            <a:ext cx="4003794" cy="4183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642794"/>
              </p:ext>
            </p:extLst>
          </p:nvPr>
        </p:nvGraphicFramePr>
        <p:xfrm>
          <a:off x="5788025" y="2494100"/>
          <a:ext cx="989437" cy="468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7" imgW="482400" imgH="228600" progId="Equation.DSMT4">
                  <p:embed/>
                </p:oleObj>
              </mc:Choice>
              <mc:Fallback>
                <p:oleObj name="Equation" r:id="rId37" imgW="482400" imgH="228600" progId="Equation.DSMT4">
                  <p:embed/>
                  <p:pic>
                    <p:nvPicPr>
                      <p:cNvPr id="134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2494100"/>
                        <a:ext cx="989437" cy="468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947733"/>
              </p:ext>
            </p:extLst>
          </p:nvPr>
        </p:nvGraphicFramePr>
        <p:xfrm>
          <a:off x="6371591" y="2556822"/>
          <a:ext cx="461528" cy="341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9" imgW="291960" imgH="215640" progId="Equation.DSMT4">
                  <p:embed/>
                </p:oleObj>
              </mc:Choice>
              <mc:Fallback>
                <p:oleObj name="Equation" r:id="rId39" imgW="291960" imgH="215640" progId="Equation.DSMT4">
                  <p:embed/>
                  <p:pic>
                    <p:nvPicPr>
                      <p:cNvPr id="135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591" y="2556822"/>
                        <a:ext cx="461528" cy="341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60133"/>
              </p:ext>
            </p:extLst>
          </p:nvPr>
        </p:nvGraphicFramePr>
        <p:xfrm>
          <a:off x="5529208" y="2461696"/>
          <a:ext cx="691298" cy="51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1" imgW="291960" imgH="215640" progId="Equation.DSMT4">
                  <p:embed/>
                </p:oleObj>
              </mc:Choice>
              <mc:Fallback>
                <p:oleObj name="Equation" r:id="rId41" imgW="291960" imgH="215640" progId="Equation.DSMT4">
                  <p:embed/>
                  <p:pic>
                    <p:nvPicPr>
                      <p:cNvPr id="136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08" y="2461696"/>
                        <a:ext cx="691298" cy="5115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11278"/>
              </p:ext>
            </p:extLst>
          </p:nvPr>
        </p:nvGraphicFramePr>
        <p:xfrm>
          <a:off x="5714272" y="3023337"/>
          <a:ext cx="6016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2" imgW="253800" imgH="164880" progId="Equation.DSMT4">
                  <p:embed/>
                </p:oleObj>
              </mc:Choice>
              <mc:Fallback>
                <p:oleObj name="Equation" r:id="rId42" imgW="253800" imgH="164880" progId="Equation.DSMT4">
                  <p:embed/>
                  <p:pic>
                    <p:nvPicPr>
                      <p:cNvPr id="137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272" y="3023337"/>
                        <a:ext cx="6016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035441"/>
              </p:ext>
            </p:extLst>
          </p:nvPr>
        </p:nvGraphicFramePr>
        <p:xfrm>
          <a:off x="6304507" y="2888481"/>
          <a:ext cx="7826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4" imgW="330120" imgH="228600" progId="Equation.DSMT4">
                  <p:embed/>
                </p:oleObj>
              </mc:Choice>
              <mc:Fallback>
                <p:oleObj name="Equation" r:id="rId44" imgW="330120" imgH="228600" progId="Equation.DSMT4">
                  <p:embed/>
                  <p:pic>
                    <p:nvPicPr>
                      <p:cNvPr id="138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4507" y="2888481"/>
                        <a:ext cx="78263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" name="TextBox 138"/>
          <p:cNvSpPr txBox="1"/>
          <p:nvPr/>
        </p:nvSpPr>
        <p:spPr>
          <a:xfrm>
            <a:off x="4312515" y="3739479"/>
            <a:ext cx="4038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top half of the root function will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be: </a:t>
            </a:r>
          </a:p>
        </p:txBody>
      </p:sp>
      <p:graphicFrame>
        <p:nvGraphicFramePr>
          <p:cNvPr id="14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61907"/>
              </p:ext>
            </p:extLst>
          </p:nvPr>
        </p:nvGraphicFramePr>
        <p:xfrm>
          <a:off x="5464050" y="4025578"/>
          <a:ext cx="1173162" cy="530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6" imgW="495000" imgH="241200" progId="Equation.DSMT4">
                  <p:embed/>
                </p:oleObj>
              </mc:Choice>
              <mc:Fallback>
                <p:oleObj name="Equation" r:id="rId46" imgW="495000" imgH="241200" progId="Equation.DSMT4">
                  <p:embed/>
                  <p:pic>
                    <p:nvPicPr>
                      <p:cNvPr id="14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050" y="4025578"/>
                        <a:ext cx="1173162" cy="530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TextBox 141"/>
          <p:cNvSpPr txBox="1"/>
          <p:nvPr/>
        </p:nvSpPr>
        <p:spPr>
          <a:xfrm>
            <a:off x="4312515" y="5076732"/>
            <a:ext cx="4443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The bottom half of the root function will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be: </a:t>
            </a:r>
          </a:p>
        </p:txBody>
      </p:sp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502876"/>
              </p:ext>
            </p:extLst>
          </p:nvPr>
        </p:nvGraphicFramePr>
        <p:xfrm>
          <a:off x="5343498" y="5362575"/>
          <a:ext cx="13827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8" imgW="583920" imgH="241200" progId="Equation.DSMT4">
                  <p:embed/>
                </p:oleObj>
              </mc:Choice>
              <mc:Fallback>
                <p:oleObj name="Equation" r:id="rId48" imgW="583920" imgH="241200" progId="Equation.DSMT4">
                  <p:embed/>
                  <p:pic>
                    <p:nvPicPr>
                      <p:cNvPr id="143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498" y="5362575"/>
                        <a:ext cx="13827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500"/>
                            </p:stCondLst>
                            <p:childTnLst>
                              <p:par>
                                <p:cTn id="20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9" grpId="0" animBg="1"/>
      <p:bldP spid="130" grpId="0" animBg="1"/>
      <p:bldP spid="131" grpId="0" animBg="1"/>
      <p:bldP spid="132" grpId="0" animBg="1"/>
      <p:bldP spid="119" grpId="0" animBg="1"/>
      <p:bldP spid="120" grpId="0" animBg="1"/>
      <p:bldP spid="121" grpId="0" animBg="1"/>
      <p:bldP spid="122" grpId="0" animBg="1"/>
      <p:bldP spid="133" grpId="0" animBg="1"/>
      <p:bldP spid="139" grpId="0"/>
      <p:bldP spid="1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5"/>
          <p:cNvGrpSpPr>
            <a:grpSpLocks noChangeAspect="1"/>
          </p:cNvGrpSpPr>
          <p:nvPr/>
        </p:nvGrpSpPr>
        <p:grpSpPr bwMode="auto">
          <a:xfrm>
            <a:off x="4387850" y="3514725"/>
            <a:ext cx="4003675" cy="3268663"/>
            <a:chOff x="2757" y="2174"/>
            <a:chExt cx="2522" cy="2059"/>
          </a:xfrm>
        </p:grpSpPr>
        <p:sp>
          <p:nvSpPr>
            <p:cNvPr id="2306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7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08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9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0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1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2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3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4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5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6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7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8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19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0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1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2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3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4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5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6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7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8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29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0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1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2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3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4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5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6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7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8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39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0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1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2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3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4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5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6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7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48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349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0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1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2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3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4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355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6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357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58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59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0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361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362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3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364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5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66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7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368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9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70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1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372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3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374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5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376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7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378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79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380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81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2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83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4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85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86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211138" y="3441700"/>
            <a:ext cx="3552825" cy="3306763"/>
            <a:chOff x="-192" y="1113"/>
            <a:chExt cx="2857" cy="2660"/>
          </a:xfrm>
        </p:grpSpPr>
        <p:sp>
          <p:nvSpPr>
            <p:cNvPr id="2229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0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31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2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3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4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5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6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7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8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39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0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1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2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3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4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5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6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7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8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49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0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1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2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3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4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5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6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7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8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59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0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1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2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3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4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5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6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7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8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69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270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1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2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3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4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5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276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7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78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79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80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1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82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3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84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5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86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87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88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89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0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91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2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93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4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95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6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97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98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99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300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1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302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3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304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05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274638"/>
            <a:ext cx="8612188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 dirty="0"/>
              <a:t>II) Where does the Radical Function Begin?</a:t>
            </a:r>
          </a:p>
        </p:txBody>
      </p:sp>
      <p:sp>
        <p:nvSpPr>
          <p:cNvPr id="2060" name="Content Placeholder 2"/>
          <p:cNvSpPr>
            <a:spLocks noGrp="1"/>
          </p:cNvSpPr>
          <p:nvPr>
            <p:ph sz="quarter" idx="1"/>
          </p:nvPr>
        </p:nvSpPr>
        <p:spPr>
          <a:xfrm>
            <a:off x="204788" y="944563"/>
            <a:ext cx="8583612" cy="1006475"/>
          </a:xfrm>
        </p:spPr>
        <p:txBody>
          <a:bodyPr/>
          <a:lstStyle/>
          <a:p>
            <a:pPr eaLnBrk="1" hangingPunct="1"/>
            <a:r>
              <a:rPr lang="en-CA"/>
              <a:t>A Radical function begins at the value of “x” when everything under the square root sign is equal to zero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43013" y="1779588"/>
          <a:ext cx="1485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48975" imgH="253890" progId="Equation.DSMT4">
                  <p:embed/>
                </p:oleObj>
              </mc:Choice>
              <mc:Fallback>
                <p:oleObj name="Equation" r:id="rId4" imgW="748975" imgH="25389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1779588"/>
                        <a:ext cx="1485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500688" y="1749425"/>
          <a:ext cx="17049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837836" imgH="253890" progId="Equation.DSMT4">
                  <p:embed/>
                </p:oleObj>
              </mc:Choice>
              <mc:Fallback>
                <p:oleObj name="Equation" r:id="rId6" imgW="837836" imgH="25389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749425"/>
                        <a:ext cx="17049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200025" y="3446463"/>
            <a:ext cx="3552825" cy="3306762"/>
            <a:chOff x="-192" y="1113"/>
            <a:chExt cx="2857" cy="2660"/>
          </a:xfrm>
        </p:grpSpPr>
        <p:sp>
          <p:nvSpPr>
            <p:cNvPr id="2150" name="AutoShape 7"/>
            <p:cNvSpPr>
              <a:spLocks noChangeAspect="1" noChangeArrowheads="1" noTextEdit="1"/>
            </p:cNvSpPr>
            <p:nvPr/>
          </p:nvSpPr>
          <p:spPr bwMode="auto">
            <a:xfrm>
              <a:off x="-192" y="1118"/>
              <a:ext cx="2857" cy="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1" name="Rectangle 9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52" name="Line 10"/>
            <p:cNvSpPr>
              <a:spLocks noChangeShapeType="1"/>
            </p:cNvSpPr>
            <p:nvPr/>
          </p:nvSpPr>
          <p:spPr bwMode="auto">
            <a:xfrm flipV="1">
              <a:off x="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3" name="Line 11"/>
            <p:cNvSpPr>
              <a:spLocks noChangeShapeType="1"/>
            </p:cNvSpPr>
            <p:nvPr/>
          </p:nvSpPr>
          <p:spPr bwMode="auto">
            <a:xfrm flipV="1">
              <a:off x="5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4" name="Line 12"/>
            <p:cNvSpPr>
              <a:spLocks noChangeShapeType="1"/>
            </p:cNvSpPr>
            <p:nvPr/>
          </p:nvSpPr>
          <p:spPr bwMode="auto">
            <a:xfrm flipV="1">
              <a:off x="2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5" name="Line 13"/>
            <p:cNvSpPr>
              <a:spLocks noChangeShapeType="1"/>
            </p:cNvSpPr>
            <p:nvPr/>
          </p:nvSpPr>
          <p:spPr bwMode="auto">
            <a:xfrm flipV="1">
              <a:off x="28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6" name="Line 14"/>
            <p:cNvSpPr>
              <a:spLocks noChangeShapeType="1"/>
            </p:cNvSpPr>
            <p:nvPr/>
          </p:nvSpPr>
          <p:spPr bwMode="auto">
            <a:xfrm flipV="1">
              <a:off x="5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7" name="Line 15"/>
            <p:cNvSpPr>
              <a:spLocks noChangeShapeType="1"/>
            </p:cNvSpPr>
            <p:nvPr/>
          </p:nvSpPr>
          <p:spPr bwMode="auto">
            <a:xfrm flipV="1">
              <a:off x="52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8" name="Line 16"/>
            <p:cNvSpPr>
              <a:spLocks noChangeShapeType="1"/>
            </p:cNvSpPr>
            <p:nvPr/>
          </p:nvSpPr>
          <p:spPr bwMode="auto">
            <a:xfrm flipV="1">
              <a:off x="75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59" name="Line 17"/>
            <p:cNvSpPr>
              <a:spLocks noChangeShapeType="1"/>
            </p:cNvSpPr>
            <p:nvPr/>
          </p:nvSpPr>
          <p:spPr bwMode="auto">
            <a:xfrm flipV="1">
              <a:off x="76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0" name="Line 18"/>
            <p:cNvSpPr>
              <a:spLocks noChangeShapeType="1"/>
            </p:cNvSpPr>
            <p:nvPr/>
          </p:nvSpPr>
          <p:spPr bwMode="auto">
            <a:xfrm flipV="1">
              <a:off x="99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1" name="Line 19"/>
            <p:cNvSpPr>
              <a:spLocks noChangeShapeType="1"/>
            </p:cNvSpPr>
            <p:nvPr/>
          </p:nvSpPr>
          <p:spPr bwMode="auto">
            <a:xfrm flipV="1">
              <a:off x="99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2" name="Line 20"/>
            <p:cNvSpPr>
              <a:spLocks noChangeShapeType="1"/>
            </p:cNvSpPr>
            <p:nvPr/>
          </p:nvSpPr>
          <p:spPr bwMode="auto">
            <a:xfrm flipV="1">
              <a:off x="147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3" name="Line 21"/>
            <p:cNvSpPr>
              <a:spLocks noChangeShapeType="1"/>
            </p:cNvSpPr>
            <p:nvPr/>
          </p:nvSpPr>
          <p:spPr bwMode="auto">
            <a:xfrm flipV="1">
              <a:off x="147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4" name="Line 22"/>
            <p:cNvSpPr>
              <a:spLocks noChangeShapeType="1"/>
            </p:cNvSpPr>
            <p:nvPr/>
          </p:nvSpPr>
          <p:spPr bwMode="auto">
            <a:xfrm flipV="1">
              <a:off x="170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5" name="Line 23"/>
            <p:cNvSpPr>
              <a:spLocks noChangeShapeType="1"/>
            </p:cNvSpPr>
            <p:nvPr/>
          </p:nvSpPr>
          <p:spPr bwMode="auto">
            <a:xfrm flipV="1">
              <a:off x="171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6" name="Line 24"/>
            <p:cNvSpPr>
              <a:spLocks noChangeShapeType="1"/>
            </p:cNvSpPr>
            <p:nvPr/>
          </p:nvSpPr>
          <p:spPr bwMode="auto">
            <a:xfrm flipV="1">
              <a:off x="194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7" name="Line 25"/>
            <p:cNvSpPr>
              <a:spLocks noChangeShapeType="1"/>
            </p:cNvSpPr>
            <p:nvPr/>
          </p:nvSpPr>
          <p:spPr bwMode="auto">
            <a:xfrm flipV="1">
              <a:off x="1948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8" name="Line 26"/>
            <p:cNvSpPr>
              <a:spLocks noChangeShapeType="1"/>
            </p:cNvSpPr>
            <p:nvPr/>
          </p:nvSpPr>
          <p:spPr bwMode="auto">
            <a:xfrm flipV="1">
              <a:off x="218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9" name="Line 27"/>
            <p:cNvSpPr>
              <a:spLocks noChangeShapeType="1"/>
            </p:cNvSpPr>
            <p:nvPr/>
          </p:nvSpPr>
          <p:spPr bwMode="auto">
            <a:xfrm flipV="1">
              <a:off x="2185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0" name="Line 28"/>
            <p:cNvSpPr>
              <a:spLocks noChangeShapeType="1"/>
            </p:cNvSpPr>
            <p:nvPr/>
          </p:nvSpPr>
          <p:spPr bwMode="auto">
            <a:xfrm flipV="1">
              <a:off x="241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1" name="Line 29"/>
            <p:cNvSpPr>
              <a:spLocks noChangeShapeType="1"/>
            </p:cNvSpPr>
            <p:nvPr/>
          </p:nvSpPr>
          <p:spPr bwMode="auto">
            <a:xfrm flipV="1">
              <a:off x="2422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2" name="Line 30"/>
            <p:cNvSpPr>
              <a:spLocks noChangeShapeType="1"/>
            </p:cNvSpPr>
            <p:nvPr/>
          </p:nvSpPr>
          <p:spPr bwMode="auto">
            <a:xfrm>
              <a:off x="-186" y="346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3" name="Line 31"/>
            <p:cNvSpPr>
              <a:spLocks noChangeShapeType="1"/>
            </p:cNvSpPr>
            <p:nvPr/>
          </p:nvSpPr>
          <p:spPr bwMode="auto">
            <a:xfrm>
              <a:off x="-186" y="347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4" name="Line 32"/>
            <p:cNvSpPr>
              <a:spLocks noChangeShapeType="1"/>
            </p:cNvSpPr>
            <p:nvPr/>
          </p:nvSpPr>
          <p:spPr bwMode="auto">
            <a:xfrm>
              <a:off x="-186" y="317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5" name="Line 33"/>
            <p:cNvSpPr>
              <a:spLocks noChangeShapeType="1"/>
            </p:cNvSpPr>
            <p:nvPr/>
          </p:nvSpPr>
          <p:spPr bwMode="auto">
            <a:xfrm>
              <a:off x="-186" y="318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6" name="Line 34"/>
            <p:cNvSpPr>
              <a:spLocks noChangeShapeType="1"/>
            </p:cNvSpPr>
            <p:nvPr/>
          </p:nvSpPr>
          <p:spPr bwMode="auto">
            <a:xfrm>
              <a:off x="-186" y="258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7" name="Line 35"/>
            <p:cNvSpPr>
              <a:spLocks noChangeShapeType="1"/>
            </p:cNvSpPr>
            <p:nvPr/>
          </p:nvSpPr>
          <p:spPr bwMode="auto">
            <a:xfrm>
              <a:off x="-186" y="259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8" name="Line 36"/>
            <p:cNvSpPr>
              <a:spLocks noChangeShapeType="1"/>
            </p:cNvSpPr>
            <p:nvPr/>
          </p:nvSpPr>
          <p:spPr bwMode="auto">
            <a:xfrm>
              <a:off x="-186" y="229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79" name="Line 37"/>
            <p:cNvSpPr>
              <a:spLocks noChangeShapeType="1"/>
            </p:cNvSpPr>
            <p:nvPr/>
          </p:nvSpPr>
          <p:spPr bwMode="auto">
            <a:xfrm>
              <a:off x="-186" y="230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0" name="Line 38"/>
            <p:cNvSpPr>
              <a:spLocks noChangeShapeType="1"/>
            </p:cNvSpPr>
            <p:nvPr/>
          </p:nvSpPr>
          <p:spPr bwMode="auto">
            <a:xfrm>
              <a:off x="-186" y="200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1" name="Line 39"/>
            <p:cNvSpPr>
              <a:spLocks noChangeShapeType="1"/>
            </p:cNvSpPr>
            <p:nvPr/>
          </p:nvSpPr>
          <p:spPr bwMode="auto">
            <a:xfrm>
              <a:off x="-186" y="200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2" name="Line 40"/>
            <p:cNvSpPr>
              <a:spLocks noChangeShapeType="1"/>
            </p:cNvSpPr>
            <p:nvPr/>
          </p:nvSpPr>
          <p:spPr bwMode="auto">
            <a:xfrm>
              <a:off x="-186" y="1706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3" name="Line 41"/>
            <p:cNvSpPr>
              <a:spLocks noChangeShapeType="1"/>
            </p:cNvSpPr>
            <p:nvPr/>
          </p:nvSpPr>
          <p:spPr bwMode="auto">
            <a:xfrm>
              <a:off x="-186" y="1711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4" name="Line 42"/>
            <p:cNvSpPr>
              <a:spLocks noChangeShapeType="1"/>
            </p:cNvSpPr>
            <p:nvPr/>
          </p:nvSpPr>
          <p:spPr bwMode="auto">
            <a:xfrm>
              <a:off x="-186" y="1415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5" name="Line 43"/>
            <p:cNvSpPr>
              <a:spLocks noChangeShapeType="1"/>
            </p:cNvSpPr>
            <p:nvPr/>
          </p:nvSpPr>
          <p:spPr bwMode="auto">
            <a:xfrm>
              <a:off x="-186" y="1420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6" name="Line 44"/>
            <p:cNvSpPr>
              <a:spLocks noChangeShapeType="1"/>
            </p:cNvSpPr>
            <p:nvPr/>
          </p:nvSpPr>
          <p:spPr bwMode="auto">
            <a:xfrm>
              <a:off x="-186" y="287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7" name="Line 45"/>
            <p:cNvSpPr>
              <a:spLocks noChangeShapeType="1"/>
            </p:cNvSpPr>
            <p:nvPr/>
          </p:nvSpPr>
          <p:spPr bwMode="auto">
            <a:xfrm>
              <a:off x="-186" y="287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8" name="Line 46"/>
            <p:cNvSpPr>
              <a:spLocks noChangeShapeType="1"/>
            </p:cNvSpPr>
            <p:nvPr/>
          </p:nvSpPr>
          <p:spPr bwMode="auto">
            <a:xfrm>
              <a:off x="-186" y="2883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89" name="Line 47"/>
            <p:cNvSpPr>
              <a:spLocks noChangeShapeType="1"/>
            </p:cNvSpPr>
            <p:nvPr/>
          </p:nvSpPr>
          <p:spPr bwMode="auto">
            <a:xfrm>
              <a:off x="-186" y="2888"/>
              <a:ext cx="28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0" name="Rectangle 48"/>
            <p:cNvSpPr>
              <a:spLocks noChangeArrowheads="1"/>
            </p:cNvSpPr>
            <p:nvPr/>
          </p:nvSpPr>
          <p:spPr bwMode="auto">
            <a:xfrm>
              <a:off x="2604" y="2725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91" name="Freeform 49"/>
            <p:cNvSpPr>
              <a:spLocks/>
            </p:cNvSpPr>
            <p:nvPr/>
          </p:nvSpPr>
          <p:spPr bwMode="auto">
            <a:xfrm>
              <a:off x="2632" y="2839"/>
              <a:ext cx="25" cy="89"/>
            </a:xfrm>
            <a:custGeom>
              <a:avLst/>
              <a:gdLst>
                <a:gd name="T0" fmla="*/ 0 w 25"/>
                <a:gd name="T1" fmla="*/ 0 h 89"/>
                <a:gd name="T2" fmla="*/ 25 w 25"/>
                <a:gd name="T3" fmla="*/ 44 h 89"/>
                <a:gd name="T4" fmla="*/ 0 w 25"/>
                <a:gd name="T5" fmla="*/ 89 h 89"/>
                <a:gd name="T6" fmla="*/ 0 w 25"/>
                <a:gd name="T7" fmla="*/ 0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"/>
                <a:gd name="T13" fmla="*/ 0 h 89"/>
                <a:gd name="T14" fmla="*/ 25 w 25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" h="89">
                  <a:moveTo>
                    <a:pt x="0" y="0"/>
                  </a:moveTo>
                  <a:lnTo>
                    <a:pt x="25" y="44"/>
                  </a:lnTo>
                  <a:lnTo>
                    <a:pt x="0" y="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2" name="Line 50"/>
            <p:cNvSpPr>
              <a:spLocks noChangeShapeType="1"/>
            </p:cNvSpPr>
            <p:nvPr/>
          </p:nvSpPr>
          <p:spPr bwMode="auto">
            <a:xfrm flipV="1">
              <a:off x="1231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3" name="Line 51"/>
            <p:cNvSpPr>
              <a:spLocks noChangeShapeType="1"/>
            </p:cNvSpPr>
            <p:nvPr/>
          </p:nvSpPr>
          <p:spPr bwMode="auto">
            <a:xfrm flipV="1">
              <a:off x="1234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4" name="Line 52"/>
            <p:cNvSpPr>
              <a:spLocks noChangeShapeType="1"/>
            </p:cNvSpPr>
            <p:nvPr/>
          </p:nvSpPr>
          <p:spPr bwMode="auto">
            <a:xfrm flipV="1">
              <a:off x="1237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5" name="Line 53"/>
            <p:cNvSpPr>
              <a:spLocks noChangeShapeType="1"/>
            </p:cNvSpPr>
            <p:nvPr/>
          </p:nvSpPr>
          <p:spPr bwMode="auto">
            <a:xfrm flipV="1">
              <a:off x="1239" y="1123"/>
              <a:ext cx="1" cy="26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96" name="Rectangle 54"/>
            <p:cNvSpPr>
              <a:spLocks noChangeArrowheads="1"/>
            </p:cNvSpPr>
            <p:nvPr/>
          </p:nvSpPr>
          <p:spPr bwMode="auto">
            <a:xfrm>
              <a:off x="1270" y="1113"/>
              <a:ext cx="47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97" name="Freeform 55"/>
            <p:cNvSpPr>
              <a:spLocks/>
            </p:cNvSpPr>
            <p:nvPr/>
          </p:nvSpPr>
          <p:spPr bwMode="auto">
            <a:xfrm>
              <a:off x="1211" y="1128"/>
              <a:ext cx="51" cy="44"/>
            </a:xfrm>
            <a:custGeom>
              <a:avLst/>
              <a:gdLst>
                <a:gd name="T0" fmla="*/ 0 w 51"/>
                <a:gd name="T1" fmla="*/ 44 h 44"/>
                <a:gd name="T2" fmla="*/ 26 w 51"/>
                <a:gd name="T3" fmla="*/ 0 h 44"/>
                <a:gd name="T4" fmla="*/ 51 w 51"/>
                <a:gd name="T5" fmla="*/ 44 h 44"/>
                <a:gd name="T6" fmla="*/ 0 w 51"/>
                <a:gd name="T7" fmla="*/ 44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44"/>
                <a:gd name="T14" fmla="*/ 51 w 51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44">
                  <a:moveTo>
                    <a:pt x="0" y="44"/>
                  </a:moveTo>
                  <a:lnTo>
                    <a:pt x="26" y="0"/>
                  </a:lnTo>
                  <a:lnTo>
                    <a:pt x="51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8" name="Rectangle 5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99" name="Line 57"/>
            <p:cNvSpPr>
              <a:spLocks noChangeShapeType="1"/>
            </p:cNvSpPr>
            <p:nvPr/>
          </p:nvSpPr>
          <p:spPr bwMode="auto">
            <a:xfrm>
              <a:off x="5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0" name="Rectangle 58"/>
            <p:cNvSpPr>
              <a:spLocks noChangeArrowheads="1"/>
            </p:cNvSpPr>
            <p:nvPr/>
          </p:nvSpPr>
          <p:spPr bwMode="auto">
            <a:xfrm>
              <a:off x="23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-5</a:t>
              </a:r>
              <a:endParaRPr lang="en-US"/>
            </a:p>
          </p:txBody>
        </p:sp>
        <p:sp>
          <p:nvSpPr>
            <p:cNvPr id="2201" name="Line 59"/>
            <p:cNvSpPr>
              <a:spLocks noChangeShapeType="1"/>
            </p:cNvSpPr>
            <p:nvPr/>
          </p:nvSpPr>
          <p:spPr bwMode="auto">
            <a:xfrm>
              <a:off x="28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2" name="Rectangle 60"/>
            <p:cNvSpPr>
              <a:spLocks noChangeArrowheads="1"/>
            </p:cNvSpPr>
            <p:nvPr/>
          </p:nvSpPr>
          <p:spPr bwMode="auto">
            <a:xfrm>
              <a:off x="260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2203" name="Line 61"/>
            <p:cNvSpPr>
              <a:spLocks noChangeShapeType="1"/>
            </p:cNvSpPr>
            <p:nvPr/>
          </p:nvSpPr>
          <p:spPr bwMode="auto">
            <a:xfrm>
              <a:off x="52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4" name="Rectangle 62"/>
            <p:cNvSpPr>
              <a:spLocks noChangeArrowheads="1"/>
            </p:cNvSpPr>
            <p:nvPr/>
          </p:nvSpPr>
          <p:spPr bwMode="auto">
            <a:xfrm>
              <a:off x="497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-3</a:t>
              </a:r>
              <a:endParaRPr lang="en-US"/>
            </a:p>
          </p:txBody>
        </p:sp>
        <p:sp>
          <p:nvSpPr>
            <p:cNvPr id="2205" name="Line 63"/>
            <p:cNvSpPr>
              <a:spLocks noChangeShapeType="1"/>
            </p:cNvSpPr>
            <p:nvPr/>
          </p:nvSpPr>
          <p:spPr bwMode="auto">
            <a:xfrm>
              <a:off x="76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6" name="Rectangle 64"/>
            <p:cNvSpPr>
              <a:spLocks noChangeArrowheads="1"/>
            </p:cNvSpPr>
            <p:nvPr/>
          </p:nvSpPr>
          <p:spPr bwMode="auto">
            <a:xfrm>
              <a:off x="734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07" name="Line 65"/>
            <p:cNvSpPr>
              <a:spLocks noChangeShapeType="1"/>
            </p:cNvSpPr>
            <p:nvPr/>
          </p:nvSpPr>
          <p:spPr bwMode="auto">
            <a:xfrm>
              <a:off x="999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08" name="Rectangle 66"/>
            <p:cNvSpPr>
              <a:spLocks noChangeArrowheads="1"/>
            </p:cNvSpPr>
            <p:nvPr/>
          </p:nvSpPr>
          <p:spPr bwMode="auto">
            <a:xfrm>
              <a:off x="971" y="2913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209" name="Rectangle 67"/>
            <p:cNvSpPr>
              <a:spLocks noChangeArrowheads="1"/>
            </p:cNvSpPr>
            <p:nvPr/>
          </p:nvSpPr>
          <p:spPr bwMode="auto">
            <a:xfrm>
              <a:off x="124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210" name="Line 68"/>
            <p:cNvSpPr>
              <a:spLocks noChangeShapeType="1"/>
            </p:cNvSpPr>
            <p:nvPr/>
          </p:nvSpPr>
          <p:spPr bwMode="auto">
            <a:xfrm>
              <a:off x="1474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1" name="Rectangle 69"/>
            <p:cNvSpPr>
              <a:spLocks noChangeArrowheads="1"/>
            </p:cNvSpPr>
            <p:nvPr/>
          </p:nvSpPr>
          <p:spPr bwMode="auto">
            <a:xfrm>
              <a:off x="1476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212" name="Line 70"/>
            <p:cNvSpPr>
              <a:spLocks noChangeShapeType="1"/>
            </p:cNvSpPr>
            <p:nvPr/>
          </p:nvSpPr>
          <p:spPr bwMode="auto">
            <a:xfrm>
              <a:off x="1711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3" name="Rectangle 71"/>
            <p:cNvSpPr>
              <a:spLocks noChangeArrowheads="1"/>
            </p:cNvSpPr>
            <p:nvPr/>
          </p:nvSpPr>
          <p:spPr bwMode="auto">
            <a:xfrm>
              <a:off x="1714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14" name="Line 72"/>
            <p:cNvSpPr>
              <a:spLocks noChangeShapeType="1"/>
            </p:cNvSpPr>
            <p:nvPr/>
          </p:nvSpPr>
          <p:spPr bwMode="auto">
            <a:xfrm>
              <a:off x="1948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5" name="Rectangle 73"/>
            <p:cNvSpPr>
              <a:spLocks noChangeArrowheads="1"/>
            </p:cNvSpPr>
            <p:nvPr/>
          </p:nvSpPr>
          <p:spPr bwMode="auto">
            <a:xfrm>
              <a:off x="1951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216" name="Line 74"/>
            <p:cNvSpPr>
              <a:spLocks noChangeShapeType="1"/>
            </p:cNvSpPr>
            <p:nvPr/>
          </p:nvSpPr>
          <p:spPr bwMode="auto">
            <a:xfrm>
              <a:off x="2185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7" name="Rectangle 75"/>
            <p:cNvSpPr>
              <a:spLocks noChangeArrowheads="1"/>
            </p:cNvSpPr>
            <p:nvPr/>
          </p:nvSpPr>
          <p:spPr bwMode="auto">
            <a:xfrm>
              <a:off x="2188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18" name="Line 76"/>
            <p:cNvSpPr>
              <a:spLocks noChangeShapeType="1"/>
            </p:cNvSpPr>
            <p:nvPr/>
          </p:nvSpPr>
          <p:spPr bwMode="auto">
            <a:xfrm>
              <a:off x="2422" y="2858"/>
              <a:ext cx="1" cy="5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19" name="Rectangle 77"/>
            <p:cNvSpPr>
              <a:spLocks noChangeArrowheads="1"/>
            </p:cNvSpPr>
            <p:nvPr/>
          </p:nvSpPr>
          <p:spPr bwMode="auto">
            <a:xfrm>
              <a:off x="2425" y="2913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220" name="Rectangle 78"/>
            <p:cNvSpPr>
              <a:spLocks noChangeArrowheads="1"/>
            </p:cNvSpPr>
            <p:nvPr/>
          </p:nvSpPr>
          <p:spPr bwMode="auto">
            <a:xfrm>
              <a:off x="1164" y="3422"/>
              <a:ext cx="84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221" name="Line 79"/>
            <p:cNvSpPr>
              <a:spLocks noChangeShapeType="1"/>
            </p:cNvSpPr>
            <p:nvPr/>
          </p:nvSpPr>
          <p:spPr bwMode="auto">
            <a:xfrm>
              <a:off x="1223" y="347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2" name="Rectangle 80"/>
            <p:cNvSpPr>
              <a:spLocks noChangeArrowheads="1"/>
            </p:cNvSpPr>
            <p:nvPr/>
          </p:nvSpPr>
          <p:spPr bwMode="auto">
            <a:xfrm>
              <a:off x="1192" y="2250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223" name="Line 81"/>
            <p:cNvSpPr>
              <a:spLocks noChangeShapeType="1"/>
            </p:cNvSpPr>
            <p:nvPr/>
          </p:nvSpPr>
          <p:spPr bwMode="auto">
            <a:xfrm>
              <a:off x="1223" y="2300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4" name="Rectangle 82"/>
            <p:cNvSpPr>
              <a:spLocks noChangeArrowheads="1"/>
            </p:cNvSpPr>
            <p:nvPr/>
          </p:nvSpPr>
          <p:spPr bwMode="auto">
            <a:xfrm>
              <a:off x="1192" y="1662"/>
              <a:ext cx="56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225" name="Line 83"/>
            <p:cNvSpPr>
              <a:spLocks noChangeShapeType="1"/>
            </p:cNvSpPr>
            <p:nvPr/>
          </p:nvSpPr>
          <p:spPr bwMode="auto">
            <a:xfrm>
              <a:off x="1223" y="1711"/>
              <a:ext cx="3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226" name="Freeform 84"/>
            <p:cNvSpPr>
              <a:spLocks/>
            </p:cNvSpPr>
            <p:nvPr/>
          </p:nvSpPr>
          <p:spPr bwMode="auto">
            <a:xfrm>
              <a:off x="288" y="2809"/>
              <a:ext cx="17" cy="74"/>
            </a:xfrm>
            <a:custGeom>
              <a:avLst/>
              <a:gdLst>
                <a:gd name="T0" fmla="*/ 17 w 6"/>
                <a:gd name="T1" fmla="*/ 0 h 15"/>
                <a:gd name="T2" fmla="*/ 11 w 6"/>
                <a:gd name="T3" fmla="*/ 10 h 15"/>
                <a:gd name="T4" fmla="*/ 6 w 6"/>
                <a:gd name="T5" fmla="*/ 30 h 15"/>
                <a:gd name="T6" fmla="*/ 0 w 6"/>
                <a:gd name="T7" fmla="*/ 74 h 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"/>
                <a:gd name="T13" fmla="*/ 0 h 15"/>
                <a:gd name="T14" fmla="*/ 6 w 6"/>
                <a:gd name="T15" fmla="*/ 15 h 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" h="15">
                  <a:moveTo>
                    <a:pt x="6" y="0"/>
                  </a:moveTo>
                  <a:lnTo>
                    <a:pt x="4" y="2"/>
                  </a:lnTo>
                  <a:lnTo>
                    <a:pt x="2" y="6"/>
                  </a:lnTo>
                  <a:lnTo>
                    <a:pt x="0" y="1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7" name="Freeform 85"/>
            <p:cNvSpPr>
              <a:spLocks/>
            </p:cNvSpPr>
            <p:nvPr/>
          </p:nvSpPr>
          <p:spPr bwMode="auto">
            <a:xfrm>
              <a:off x="305" y="1959"/>
              <a:ext cx="2357" cy="850"/>
            </a:xfrm>
            <a:custGeom>
              <a:avLst/>
              <a:gdLst>
                <a:gd name="T0" fmla="*/ 33 w 845"/>
                <a:gd name="T1" fmla="*/ 791 h 172"/>
                <a:gd name="T2" fmla="*/ 73 w 845"/>
                <a:gd name="T3" fmla="*/ 746 h 172"/>
                <a:gd name="T4" fmla="*/ 112 w 845"/>
                <a:gd name="T5" fmla="*/ 712 h 172"/>
                <a:gd name="T6" fmla="*/ 151 w 845"/>
                <a:gd name="T7" fmla="*/ 682 h 172"/>
                <a:gd name="T8" fmla="*/ 190 w 845"/>
                <a:gd name="T9" fmla="*/ 652 h 172"/>
                <a:gd name="T10" fmla="*/ 229 w 845"/>
                <a:gd name="T11" fmla="*/ 628 h 172"/>
                <a:gd name="T12" fmla="*/ 268 w 845"/>
                <a:gd name="T13" fmla="*/ 603 h 172"/>
                <a:gd name="T14" fmla="*/ 307 w 845"/>
                <a:gd name="T15" fmla="*/ 583 h 172"/>
                <a:gd name="T16" fmla="*/ 346 w 845"/>
                <a:gd name="T17" fmla="*/ 563 h 172"/>
                <a:gd name="T18" fmla="*/ 385 w 845"/>
                <a:gd name="T19" fmla="*/ 544 h 172"/>
                <a:gd name="T20" fmla="*/ 424 w 845"/>
                <a:gd name="T21" fmla="*/ 529 h 172"/>
                <a:gd name="T22" fmla="*/ 463 w 845"/>
                <a:gd name="T23" fmla="*/ 509 h 172"/>
                <a:gd name="T24" fmla="*/ 502 w 845"/>
                <a:gd name="T25" fmla="*/ 494 h 172"/>
                <a:gd name="T26" fmla="*/ 541 w 845"/>
                <a:gd name="T27" fmla="*/ 474 h 172"/>
                <a:gd name="T28" fmla="*/ 580 w 845"/>
                <a:gd name="T29" fmla="*/ 460 h 172"/>
                <a:gd name="T30" fmla="*/ 619 w 845"/>
                <a:gd name="T31" fmla="*/ 445 h 172"/>
                <a:gd name="T32" fmla="*/ 658 w 845"/>
                <a:gd name="T33" fmla="*/ 430 h 172"/>
                <a:gd name="T34" fmla="*/ 697 w 845"/>
                <a:gd name="T35" fmla="*/ 420 h 172"/>
                <a:gd name="T36" fmla="*/ 736 w 845"/>
                <a:gd name="T37" fmla="*/ 405 h 172"/>
                <a:gd name="T38" fmla="*/ 775 w 845"/>
                <a:gd name="T39" fmla="*/ 390 h 172"/>
                <a:gd name="T40" fmla="*/ 814 w 845"/>
                <a:gd name="T41" fmla="*/ 376 h 172"/>
                <a:gd name="T42" fmla="*/ 854 w 845"/>
                <a:gd name="T43" fmla="*/ 366 h 172"/>
                <a:gd name="T44" fmla="*/ 893 w 845"/>
                <a:gd name="T45" fmla="*/ 351 h 172"/>
                <a:gd name="T46" fmla="*/ 932 w 845"/>
                <a:gd name="T47" fmla="*/ 341 h 172"/>
                <a:gd name="T48" fmla="*/ 971 w 845"/>
                <a:gd name="T49" fmla="*/ 326 h 172"/>
                <a:gd name="T50" fmla="*/ 1010 w 845"/>
                <a:gd name="T51" fmla="*/ 316 h 172"/>
                <a:gd name="T52" fmla="*/ 1049 w 845"/>
                <a:gd name="T53" fmla="*/ 306 h 172"/>
                <a:gd name="T54" fmla="*/ 1088 w 845"/>
                <a:gd name="T55" fmla="*/ 297 h 172"/>
                <a:gd name="T56" fmla="*/ 1127 w 845"/>
                <a:gd name="T57" fmla="*/ 282 h 172"/>
                <a:gd name="T58" fmla="*/ 1166 w 845"/>
                <a:gd name="T59" fmla="*/ 272 h 172"/>
                <a:gd name="T60" fmla="*/ 1205 w 845"/>
                <a:gd name="T61" fmla="*/ 262 h 172"/>
                <a:gd name="T62" fmla="*/ 1244 w 845"/>
                <a:gd name="T63" fmla="*/ 252 h 172"/>
                <a:gd name="T64" fmla="*/ 1283 w 845"/>
                <a:gd name="T65" fmla="*/ 242 h 172"/>
                <a:gd name="T66" fmla="*/ 1322 w 845"/>
                <a:gd name="T67" fmla="*/ 232 h 172"/>
                <a:gd name="T68" fmla="*/ 1361 w 845"/>
                <a:gd name="T69" fmla="*/ 222 h 172"/>
                <a:gd name="T70" fmla="*/ 1400 w 845"/>
                <a:gd name="T71" fmla="*/ 213 h 172"/>
                <a:gd name="T72" fmla="*/ 1439 w 845"/>
                <a:gd name="T73" fmla="*/ 203 h 172"/>
                <a:gd name="T74" fmla="*/ 1478 w 845"/>
                <a:gd name="T75" fmla="*/ 193 h 172"/>
                <a:gd name="T76" fmla="*/ 1517 w 845"/>
                <a:gd name="T77" fmla="*/ 183 h 172"/>
                <a:gd name="T78" fmla="*/ 1556 w 845"/>
                <a:gd name="T79" fmla="*/ 173 h 172"/>
                <a:gd name="T80" fmla="*/ 1596 w 845"/>
                <a:gd name="T81" fmla="*/ 163 h 172"/>
                <a:gd name="T82" fmla="*/ 1635 w 845"/>
                <a:gd name="T83" fmla="*/ 153 h 172"/>
                <a:gd name="T84" fmla="*/ 1674 w 845"/>
                <a:gd name="T85" fmla="*/ 143 h 172"/>
                <a:gd name="T86" fmla="*/ 1713 w 845"/>
                <a:gd name="T87" fmla="*/ 133 h 172"/>
                <a:gd name="T88" fmla="*/ 1752 w 845"/>
                <a:gd name="T89" fmla="*/ 128 h 172"/>
                <a:gd name="T90" fmla="*/ 1791 w 845"/>
                <a:gd name="T91" fmla="*/ 119 h 172"/>
                <a:gd name="T92" fmla="*/ 1830 w 845"/>
                <a:gd name="T93" fmla="*/ 109 h 172"/>
                <a:gd name="T94" fmla="*/ 1869 w 845"/>
                <a:gd name="T95" fmla="*/ 99 h 172"/>
                <a:gd name="T96" fmla="*/ 1908 w 845"/>
                <a:gd name="T97" fmla="*/ 94 h 172"/>
                <a:gd name="T98" fmla="*/ 1947 w 845"/>
                <a:gd name="T99" fmla="*/ 84 h 172"/>
                <a:gd name="T100" fmla="*/ 1986 w 845"/>
                <a:gd name="T101" fmla="*/ 74 h 172"/>
                <a:gd name="T102" fmla="*/ 2025 w 845"/>
                <a:gd name="T103" fmla="*/ 69 h 172"/>
                <a:gd name="T104" fmla="*/ 2064 w 845"/>
                <a:gd name="T105" fmla="*/ 59 h 172"/>
                <a:gd name="T106" fmla="*/ 2103 w 845"/>
                <a:gd name="T107" fmla="*/ 49 h 172"/>
                <a:gd name="T108" fmla="*/ 2142 w 845"/>
                <a:gd name="T109" fmla="*/ 44 h 172"/>
                <a:gd name="T110" fmla="*/ 2181 w 845"/>
                <a:gd name="T111" fmla="*/ 35 h 172"/>
                <a:gd name="T112" fmla="*/ 2220 w 845"/>
                <a:gd name="T113" fmla="*/ 25 h 172"/>
                <a:gd name="T114" fmla="*/ 2259 w 845"/>
                <a:gd name="T115" fmla="*/ 20 h 172"/>
                <a:gd name="T116" fmla="*/ 2298 w 845"/>
                <a:gd name="T117" fmla="*/ 10 h 172"/>
                <a:gd name="T118" fmla="*/ 2337 w 845"/>
                <a:gd name="T119" fmla="*/ 5 h 17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845"/>
                <a:gd name="T181" fmla="*/ 0 h 172"/>
                <a:gd name="T182" fmla="*/ 845 w 845"/>
                <a:gd name="T183" fmla="*/ 172 h 17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845" h="172">
                  <a:moveTo>
                    <a:pt x="0" y="172"/>
                  </a:moveTo>
                  <a:lnTo>
                    <a:pt x="2" y="169"/>
                  </a:lnTo>
                  <a:lnTo>
                    <a:pt x="4" y="167"/>
                  </a:lnTo>
                  <a:lnTo>
                    <a:pt x="6" y="165"/>
                  </a:lnTo>
                  <a:lnTo>
                    <a:pt x="8" y="163"/>
                  </a:lnTo>
                  <a:lnTo>
                    <a:pt x="10" y="162"/>
                  </a:lnTo>
                  <a:lnTo>
                    <a:pt x="12" y="160"/>
                  </a:lnTo>
                  <a:lnTo>
                    <a:pt x="14" y="159"/>
                  </a:lnTo>
                  <a:lnTo>
                    <a:pt x="16" y="157"/>
                  </a:lnTo>
                  <a:lnTo>
                    <a:pt x="18" y="156"/>
                  </a:lnTo>
                  <a:lnTo>
                    <a:pt x="20" y="155"/>
                  </a:lnTo>
                  <a:lnTo>
                    <a:pt x="22" y="153"/>
                  </a:lnTo>
                  <a:lnTo>
                    <a:pt x="24" y="152"/>
                  </a:lnTo>
                  <a:lnTo>
                    <a:pt x="26" y="151"/>
                  </a:lnTo>
                  <a:lnTo>
                    <a:pt x="28" y="150"/>
                  </a:lnTo>
                  <a:lnTo>
                    <a:pt x="30" y="149"/>
                  </a:lnTo>
                  <a:lnTo>
                    <a:pt x="32" y="148"/>
                  </a:lnTo>
                  <a:lnTo>
                    <a:pt x="34" y="147"/>
                  </a:lnTo>
                  <a:lnTo>
                    <a:pt x="36" y="146"/>
                  </a:lnTo>
                  <a:lnTo>
                    <a:pt x="38" y="145"/>
                  </a:lnTo>
                  <a:lnTo>
                    <a:pt x="40" y="144"/>
                  </a:lnTo>
                  <a:lnTo>
                    <a:pt x="42" y="143"/>
                  </a:lnTo>
                  <a:lnTo>
                    <a:pt x="44" y="142"/>
                  </a:lnTo>
                  <a:lnTo>
                    <a:pt x="46" y="141"/>
                  </a:lnTo>
                  <a:lnTo>
                    <a:pt x="48" y="140"/>
                  </a:lnTo>
                  <a:lnTo>
                    <a:pt x="50" y="139"/>
                  </a:lnTo>
                  <a:lnTo>
                    <a:pt x="52" y="138"/>
                  </a:lnTo>
                  <a:lnTo>
                    <a:pt x="54" y="138"/>
                  </a:lnTo>
                  <a:lnTo>
                    <a:pt x="56" y="137"/>
                  </a:lnTo>
                  <a:lnTo>
                    <a:pt x="58" y="136"/>
                  </a:lnTo>
                  <a:lnTo>
                    <a:pt x="60" y="135"/>
                  </a:lnTo>
                  <a:lnTo>
                    <a:pt x="62" y="134"/>
                  </a:lnTo>
                  <a:lnTo>
                    <a:pt x="64" y="134"/>
                  </a:lnTo>
                  <a:lnTo>
                    <a:pt x="66" y="133"/>
                  </a:lnTo>
                  <a:lnTo>
                    <a:pt x="68" y="132"/>
                  </a:lnTo>
                  <a:lnTo>
                    <a:pt x="70" y="131"/>
                  </a:lnTo>
                  <a:lnTo>
                    <a:pt x="72" y="131"/>
                  </a:lnTo>
                  <a:lnTo>
                    <a:pt x="74" y="130"/>
                  </a:lnTo>
                  <a:lnTo>
                    <a:pt x="76" y="129"/>
                  </a:lnTo>
                  <a:lnTo>
                    <a:pt x="78" y="128"/>
                  </a:lnTo>
                  <a:lnTo>
                    <a:pt x="80" y="128"/>
                  </a:lnTo>
                  <a:lnTo>
                    <a:pt x="82" y="127"/>
                  </a:lnTo>
                  <a:lnTo>
                    <a:pt x="84" y="126"/>
                  </a:lnTo>
                  <a:lnTo>
                    <a:pt x="86" y="126"/>
                  </a:lnTo>
                  <a:lnTo>
                    <a:pt x="88" y="125"/>
                  </a:lnTo>
                  <a:lnTo>
                    <a:pt x="90" y="124"/>
                  </a:lnTo>
                  <a:lnTo>
                    <a:pt x="92" y="124"/>
                  </a:lnTo>
                  <a:lnTo>
                    <a:pt x="94" y="123"/>
                  </a:lnTo>
                  <a:lnTo>
                    <a:pt x="96" y="122"/>
                  </a:lnTo>
                  <a:lnTo>
                    <a:pt x="98" y="122"/>
                  </a:lnTo>
                  <a:lnTo>
                    <a:pt x="100" y="121"/>
                  </a:lnTo>
                  <a:lnTo>
                    <a:pt x="102" y="121"/>
                  </a:lnTo>
                  <a:lnTo>
                    <a:pt x="104" y="120"/>
                  </a:lnTo>
                  <a:lnTo>
                    <a:pt x="106" y="119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4" y="117"/>
                  </a:lnTo>
                  <a:lnTo>
                    <a:pt x="116" y="116"/>
                  </a:lnTo>
                  <a:lnTo>
                    <a:pt x="118" y="116"/>
                  </a:lnTo>
                  <a:lnTo>
                    <a:pt x="120" y="115"/>
                  </a:lnTo>
                  <a:lnTo>
                    <a:pt x="122" y="115"/>
                  </a:lnTo>
                  <a:lnTo>
                    <a:pt x="124" y="114"/>
                  </a:lnTo>
                  <a:lnTo>
                    <a:pt x="126" y="114"/>
                  </a:lnTo>
                  <a:lnTo>
                    <a:pt x="128" y="113"/>
                  </a:lnTo>
                  <a:lnTo>
                    <a:pt x="130" y="112"/>
                  </a:lnTo>
                  <a:lnTo>
                    <a:pt x="132" y="112"/>
                  </a:lnTo>
                  <a:lnTo>
                    <a:pt x="134" y="111"/>
                  </a:lnTo>
                  <a:lnTo>
                    <a:pt x="136" y="111"/>
                  </a:lnTo>
                  <a:lnTo>
                    <a:pt x="138" y="110"/>
                  </a:lnTo>
                  <a:lnTo>
                    <a:pt x="140" y="110"/>
                  </a:lnTo>
                  <a:lnTo>
                    <a:pt x="142" y="109"/>
                  </a:lnTo>
                  <a:lnTo>
                    <a:pt x="144" y="109"/>
                  </a:lnTo>
                  <a:lnTo>
                    <a:pt x="146" y="108"/>
                  </a:lnTo>
                  <a:lnTo>
                    <a:pt x="148" y="108"/>
                  </a:lnTo>
                  <a:lnTo>
                    <a:pt x="150" y="107"/>
                  </a:lnTo>
                  <a:lnTo>
                    <a:pt x="152" y="107"/>
                  </a:lnTo>
                  <a:lnTo>
                    <a:pt x="154" y="106"/>
                  </a:lnTo>
                  <a:lnTo>
                    <a:pt x="156" y="106"/>
                  </a:lnTo>
                  <a:lnTo>
                    <a:pt x="158" y="105"/>
                  </a:lnTo>
                  <a:lnTo>
                    <a:pt x="160" y="105"/>
                  </a:lnTo>
                  <a:lnTo>
                    <a:pt x="162" y="104"/>
                  </a:lnTo>
                  <a:lnTo>
                    <a:pt x="164" y="104"/>
                  </a:lnTo>
                  <a:lnTo>
                    <a:pt x="166" y="103"/>
                  </a:lnTo>
                  <a:lnTo>
                    <a:pt x="168" y="103"/>
                  </a:lnTo>
                  <a:lnTo>
                    <a:pt x="170" y="102"/>
                  </a:lnTo>
                  <a:lnTo>
                    <a:pt x="172" y="102"/>
                  </a:lnTo>
                  <a:lnTo>
                    <a:pt x="174" y="101"/>
                  </a:lnTo>
                  <a:lnTo>
                    <a:pt x="176" y="101"/>
                  </a:lnTo>
                  <a:lnTo>
                    <a:pt x="178" y="100"/>
                  </a:lnTo>
                  <a:lnTo>
                    <a:pt x="180" y="100"/>
                  </a:lnTo>
                  <a:lnTo>
                    <a:pt x="182" y="99"/>
                  </a:lnTo>
                  <a:lnTo>
                    <a:pt x="184" y="99"/>
                  </a:lnTo>
                  <a:lnTo>
                    <a:pt x="186" y="98"/>
                  </a:lnTo>
                  <a:lnTo>
                    <a:pt x="188" y="98"/>
                  </a:lnTo>
                  <a:lnTo>
                    <a:pt x="190" y="97"/>
                  </a:lnTo>
                  <a:lnTo>
                    <a:pt x="192" y="97"/>
                  </a:lnTo>
                  <a:lnTo>
                    <a:pt x="194" y="96"/>
                  </a:lnTo>
                  <a:lnTo>
                    <a:pt x="196" y="96"/>
                  </a:lnTo>
                  <a:lnTo>
                    <a:pt x="198" y="96"/>
                  </a:lnTo>
                  <a:lnTo>
                    <a:pt x="200" y="95"/>
                  </a:lnTo>
                  <a:lnTo>
                    <a:pt x="202" y="95"/>
                  </a:lnTo>
                  <a:lnTo>
                    <a:pt x="204" y="94"/>
                  </a:lnTo>
                  <a:lnTo>
                    <a:pt x="206" y="94"/>
                  </a:lnTo>
                  <a:lnTo>
                    <a:pt x="208" y="93"/>
                  </a:lnTo>
                  <a:lnTo>
                    <a:pt x="210" y="93"/>
                  </a:lnTo>
                  <a:lnTo>
                    <a:pt x="212" y="92"/>
                  </a:lnTo>
                  <a:lnTo>
                    <a:pt x="214" y="92"/>
                  </a:lnTo>
                  <a:lnTo>
                    <a:pt x="216" y="92"/>
                  </a:lnTo>
                  <a:lnTo>
                    <a:pt x="218" y="91"/>
                  </a:lnTo>
                  <a:lnTo>
                    <a:pt x="220" y="91"/>
                  </a:lnTo>
                  <a:lnTo>
                    <a:pt x="222" y="90"/>
                  </a:lnTo>
                  <a:lnTo>
                    <a:pt x="224" y="90"/>
                  </a:lnTo>
                  <a:lnTo>
                    <a:pt x="226" y="89"/>
                  </a:lnTo>
                  <a:lnTo>
                    <a:pt x="228" y="89"/>
                  </a:lnTo>
                  <a:lnTo>
                    <a:pt x="230" y="89"/>
                  </a:lnTo>
                  <a:lnTo>
                    <a:pt x="232" y="88"/>
                  </a:lnTo>
                  <a:lnTo>
                    <a:pt x="234" y="88"/>
                  </a:lnTo>
                  <a:lnTo>
                    <a:pt x="236" y="87"/>
                  </a:lnTo>
                  <a:lnTo>
                    <a:pt x="238" y="87"/>
                  </a:lnTo>
                  <a:lnTo>
                    <a:pt x="240" y="87"/>
                  </a:lnTo>
                  <a:lnTo>
                    <a:pt x="242" y="86"/>
                  </a:lnTo>
                  <a:lnTo>
                    <a:pt x="244" y="86"/>
                  </a:lnTo>
                  <a:lnTo>
                    <a:pt x="246" y="85"/>
                  </a:lnTo>
                  <a:lnTo>
                    <a:pt x="248" y="85"/>
                  </a:lnTo>
                  <a:lnTo>
                    <a:pt x="250" y="85"/>
                  </a:lnTo>
                  <a:lnTo>
                    <a:pt x="252" y="84"/>
                  </a:lnTo>
                  <a:lnTo>
                    <a:pt x="254" y="84"/>
                  </a:lnTo>
                  <a:lnTo>
                    <a:pt x="256" y="83"/>
                  </a:lnTo>
                  <a:lnTo>
                    <a:pt x="258" y="83"/>
                  </a:lnTo>
                  <a:lnTo>
                    <a:pt x="260" y="83"/>
                  </a:lnTo>
                  <a:lnTo>
                    <a:pt x="262" y="82"/>
                  </a:lnTo>
                  <a:lnTo>
                    <a:pt x="264" y="82"/>
                  </a:lnTo>
                  <a:lnTo>
                    <a:pt x="266" y="81"/>
                  </a:lnTo>
                  <a:lnTo>
                    <a:pt x="268" y="81"/>
                  </a:lnTo>
                  <a:lnTo>
                    <a:pt x="270" y="81"/>
                  </a:lnTo>
                  <a:lnTo>
                    <a:pt x="272" y="80"/>
                  </a:lnTo>
                  <a:lnTo>
                    <a:pt x="274" y="80"/>
                  </a:lnTo>
                  <a:lnTo>
                    <a:pt x="276" y="79"/>
                  </a:lnTo>
                  <a:lnTo>
                    <a:pt x="278" y="79"/>
                  </a:lnTo>
                  <a:lnTo>
                    <a:pt x="280" y="79"/>
                  </a:lnTo>
                  <a:lnTo>
                    <a:pt x="282" y="78"/>
                  </a:lnTo>
                  <a:lnTo>
                    <a:pt x="284" y="78"/>
                  </a:lnTo>
                  <a:lnTo>
                    <a:pt x="286" y="78"/>
                  </a:lnTo>
                  <a:lnTo>
                    <a:pt x="288" y="77"/>
                  </a:lnTo>
                  <a:lnTo>
                    <a:pt x="290" y="77"/>
                  </a:lnTo>
                  <a:lnTo>
                    <a:pt x="292" y="76"/>
                  </a:lnTo>
                  <a:lnTo>
                    <a:pt x="294" y="76"/>
                  </a:lnTo>
                  <a:lnTo>
                    <a:pt x="296" y="76"/>
                  </a:lnTo>
                  <a:lnTo>
                    <a:pt x="298" y="75"/>
                  </a:lnTo>
                  <a:lnTo>
                    <a:pt x="300" y="75"/>
                  </a:lnTo>
                  <a:lnTo>
                    <a:pt x="302" y="75"/>
                  </a:lnTo>
                  <a:lnTo>
                    <a:pt x="304" y="74"/>
                  </a:lnTo>
                  <a:lnTo>
                    <a:pt x="306" y="74"/>
                  </a:lnTo>
                  <a:lnTo>
                    <a:pt x="308" y="74"/>
                  </a:lnTo>
                  <a:lnTo>
                    <a:pt x="310" y="73"/>
                  </a:lnTo>
                  <a:lnTo>
                    <a:pt x="312" y="73"/>
                  </a:lnTo>
                  <a:lnTo>
                    <a:pt x="314" y="72"/>
                  </a:lnTo>
                  <a:lnTo>
                    <a:pt x="316" y="72"/>
                  </a:lnTo>
                  <a:lnTo>
                    <a:pt x="318" y="72"/>
                  </a:lnTo>
                  <a:lnTo>
                    <a:pt x="320" y="71"/>
                  </a:lnTo>
                  <a:lnTo>
                    <a:pt x="322" y="71"/>
                  </a:lnTo>
                  <a:lnTo>
                    <a:pt x="324" y="71"/>
                  </a:lnTo>
                  <a:lnTo>
                    <a:pt x="326" y="70"/>
                  </a:lnTo>
                  <a:lnTo>
                    <a:pt x="328" y="70"/>
                  </a:lnTo>
                  <a:lnTo>
                    <a:pt x="330" y="70"/>
                  </a:lnTo>
                  <a:lnTo>
                    <a:pt x="332" y="69"/>
                  </a:lnTo>
                  <a:lnTo>
                    <a:pt x="334" y="69"/>
                  </a:lnTo>
                  <a:lnTo>
                    <a:pt x="336" y="69"/>
                  </a:lnTo>
                  <a:lnTo>
                    <a:pt x="338" y="68"/>
                  </a:lnTo>
                  <a:lnTo>
                    <a:pt x="340" y="68"/>
                  </a:lnTo>
                  <a:lnTo>
                    <a:pt x="342" y="68"/>
                  </a:lnTo>
                  <a:lnTo>
                    <a:pt x="344" y="67"/>
                  </a:lnTo>
                  <a:lnTo>
                    <a:pt x="346" y="67"/>
                  </a:lnTo>
                  <a:lnTo>
                    <a:pt x="348" y="66"/>
                  </a:lnTo>
                  <a:lnTo>
                    <a:pt x="350" y="66"/>
                  </a:lnTo>
                  <a:lnTo>
                    <a:pt x="352" y="66"/>
                  </a:lnTo>
                  <a:lnTo>
                    <a:pt x="354" y="65"/>
                  </a:lnTo>
                  <a:lnTo>
                    <a:pt x="356" y="65"/>
                  </a:lnTo>
                  <a:lnTo>
                    <a:pt x="358" y="65"/>
                  </a:lnTo>
                  <a:lnTo>
                    <a:pt x="360" y="64"/>
                  </a:lnTo>
                  <a:lnTo>
                    <a:pt x="362" y="64"/>
                  </a:lnTo>
                  <a:lnTo>
                    <a:pt x="364" y="64"/>
                  </a:lnTo>
                  <a:lnTo>
                    <a:pt x="366" y="63"/>
                  </a:lnTo>
                  <a:lnTo>
                    <a:pt x="368" y="63"/>
                  </a:lnTo>
                  <a:lnTo>
                    <a:pt x="370" y="63"/>
                  </a:lnTo>
                  <a:lnTo>
                    <a:pt x="372" y="62"/>
                  </a:lnTo>
                  <a:lnTo>
                    <a:pt x="374" y="62"/>
                  </a:lnTo>
                  <a:lnTo>
                    <a:pt x="376" y="62"/>
                  </a:lnTo>
                  <a:lnTo>
                    <a:pt x="378" y="61"/>
                  </a:lnTo>
                  <a:lnTo>
                    <a:pt x="380" y="61"/>
                  </a:lnTo>
                  <a:lnTo>
                    <a:pt x="382" y="61"/>
                  </a:lnTo>
                  <a:lnTo>
                    <a:pt x="384" y="60"/>
                  </a:lnTo>
                  <a:lnTo>
                    <a:pt x="386" y="60"/>
                  </a:lnTo>
                  <a:lnTo>
                    <a:pt x="388" y="60"/>
                  </a:lnTo>
                  <a:lnTo>
                    <a:pt x="390" y="60"/>
                  </a:lnTo>
                  <a:lnTo>
                    <a:pt x="392" y="59"/>
                  </a:lnTo>
                  <a:lnTo>
                    <a:pt x="394" y="59"/>
                  </a:lnTo>
                  <a:lnTo>
                    <a:pt x="396" y="59"/>
                  </a:lnTo>
                  <a:lnTo>
                    <a:pt x="398" y="58"/>
                  </a:lnTo>
                  <a:lnTo>
                    <a:pt x="400" y="58"/>
                  </a:lnTo>
                  <a:lnTo>
                    <a:pt x="402" y="58"/>
                  </a:lnTo>
                  <a:lnTo>
                    <a:pt x="404" y="57"/>
                  </a:lnTo>
                  <a:lnTo>
                    <a:pt x="406" y="57"/>
                  </a:lnTo>
                  <a:lnTo>
                    <a:pt x="408" y="57"/>
                  </a:lnTo>
                  <a:lnTo>
                    <a:pt x="410" y="56"/>
                  </a:lnTo>
                  <a:lnTo>
                    <a:pt x="412" y="56"/>
                  </a:lnTo>
                  <a:lnTo>
                    <a:pt x="414" y="56"/>
                  </a:lnTo>
                  <a:lnTo>
                    <a:pt x="416" y="55"/>
                  </a:lnTo>
                  <a:lnTo>
                    <a:pt x="418" y="55"/>
                  </a:lnTo>
                  <a:lnTo>
                    <a:pt x="420" y="55"/>
                  </a:lnTo>
                  <a:lnTo>
                    <a:pt x="422" y="54"/>
                  </a:lnTo>
                  <a:lnTo>
                    <a:pt x="424" y="54"/>
                  </a:lnTo>
                  <a:lnTo>
                    <a:pt x="426" y="54"/>
                  </a:lnTo>
                  <a:lnTo>
                    <a:pt x="428" y="54"/>
                  </a:lnTo>
                  <a:lnTo>
                    <a:pt x="430" y="53"/>
                  </a:lnTo>
                  <a:lnTo>
                    <a:pt x="432" y="53"/>
                  </a:lnTo>
                  <a:lnTo>
                    <a:pt x="434" y="53"/>
                  </a:lnTo>
                  <a:lnTo>
                    <a:pt x="436" y="52"/>
                  </a:lnTo>
                  <a:lnTo>
                    <a:pt x="438" y="52"/>
                  </a:lnTo>
                  <a:lnTo>
                    <a:pt x="440" y="52"/>
                  </a:lnTo>
                  <a:lnTo>
                    <a:pt x="442" y="51"/>
                  </a:lnTo>
                  <a:lnTo>
                    <a:pt x="444" y="51"/>
                  </a:lnTo>
                  <a:lnTo>
                    <a:pt x="446" y="51"/>
                  </a:lnTo>
                  <a:lnTo>
                    <a:pt x="448" y="50"/>
                  </a:lnTo>
                  <a:lnTo>
                    <a:pt x="450" y="50"/>
                  </a:lnTo>
                  <a:lnTo>
                    <a:pt x="452" y="50"/>
                  </a:lnTo>
                  <a:lnTo>
                    <a:pt x="454" y="50"/>
                  </a:lnTo>
                  <a:lnTo>
                    <a:pt x="456" y="49"/>
                  </a:lnTo>
                  <a:lnTo>
                    <a:pt x="458" y="49"/>
                  </a:lnTo>
                  <a:lnTo>
                    <a:pt x="460" y="49"/>
                  </a:lnTo>
                  <a:lnTo>
                    <a:pt x="462" y="48"/>
                  </a:lnTo>
                  <a:lnTo>
                    <a:pt x="464" y="48"/>
                  </a:lnTo>
                  <a:lnTo>
                    <a:pt x="466" y="48"/>
                  </a:lnTo>
                  <a:lnTo>
                    <a:pt x="468" y="47"/>
                  </a:lnTo>
                  <a:lnTo>
                    <a:pt x="470" y="47"/>
                  </a:lnTo>
                  <a:lnTo>
                    <a:pt x="472" y="47"/>
                  </a:lnTo>
                  <a:lnTo>
                    <a:pt x="474" y="47"/>
                  </a:lnTo>
                  <a:lnTo>
                    <a:pt x="476" y="46"/>
                  </a:lnTo>
                  <a:lnTo>
                    <a:pt x="478" y="46"/>
                  </a:lnTo>
                  <a:lnTo>
                    <a:pt x="480" y="46"/>
                  </a:lnTo>
                  <a:lnTo>
                    <a:pt x="482" y="45"/>
                  </a:lnTo>
                  <a:lnTo>
                    <a:pt x="484" y="45"/>
                  </a:lnTo>
                  <a:lnTo>
                    <a:pt x="486" y="45"/>
                  </a:lnTo>
                  <a:lnTo>
                    <a:pt x="488" y="45"/>
                  </a:lnTo>
                  <a:lnTo>
                    <a:pt x="490" y="44"/>
                  </a:lnTo>
                  <a:lnTo>
                    <a:pt x="492" y="44"/>
                  </a:lnTo>
                  <a:lnTo>
                    <a:pt x="494" y="44"/>
                  </a:lnTo>
                  <a:lnTo>
                    <a:pt x="496" y="43"/>
                  </a:lnTo>
                  <a:lnTo>
                    <a:pt x="498" y="43"/>
                  </a:lnTo>
                  <a:lnTo>
                    <a:pt x="500" y="43"/>
                  </a:lnTo>
                  <a:lnTo>
                    <a:pt x="502" y="43"/>
                  </a:lnTo>
                  <a:lnTo>
                    <a:pt x="504" y="42"/>
                  </a:lnTo>
                  <a:lnTo>
                    <a:pt x="506" y="42"/>
                  </a:lnTo>
                  <a:lnTo>
                    <a:pt x="508" y="42"/>
                  </a:lnTo>
                  <a:lnTo>
                    <a:pt x="510" y="41"/>
                  </a:lnTo>
                  <a:lnTo>
                    <a:pt x="512" y="41"/>
                  </a:lnTo>
                  <a:lnTo>
                    <a:pt x="514" y="41"/>
                  </a:lnTo>
                  <a:lnTo>
                    <a:pt x="516" y="41"/>
                  </a:lnTo>
                  <a:lnTo>
                    <a:pt x="518" y="40"/>
                  </a:lnTo>
                  <a:lnTo>
                    <a:pt x="520" y="40"/>
                  </a:lnTo>
                  <a:lnTo>
                    <a:pt x="522" y="40"/>
                  </a:lnTo>
                  <a:lnTo>
                    <a:pt x="524" y="39"/>
                  </a:lnTo>
                  <a:lnTo>
                    <a:pt x="526" y="39"/>
                  </a:lnTo>
                  <a:lnTo>
                    <a:pt x="528" y="39"/>
                  </a:lnTo>
                  <a:lnTo>
                    <a:pt x="530" y="39"/>
                  </a:lnTo>
                  <a:lnTo>
                    <a:pt x="532" y="38"/>
                  </a:lnTo>
                  <a:lnTo>
                    <a:pt x="534" y="38"/>
                  </a:lnTo>
                  <a:lnTo>
                    <a:pt x="536" y="38"/>
                  </a:lnTo>
                  <a:lnTo>
                    <a:pt x="538" y="38"/>
                  </a:lnTo>
                  <a:lnTo>
                    <a:pt x="540" y="37"/>
                  </a:lnTo>
                  <a:lnTo>
                    <a:pt x="542" y="37"/>
                  </a:lnTo>
                  <a:lnTo>
                    <a:pt x="544" y="37"/>
                  </a:lnTo>
                  <a:lnTo>
                    <a:pt x="546" y="36"/>
                  </a:lnTo>
                  <a:lnTo>
                    <a:pt x="548" y="36"/>
                  </a:lnTo>
                  <a:lnTo>
                    <a:pt x="550" y="36"/>
                  </a:lnTo>
                  <a:lnTo>
                    <a:pt x="552" y="36"/>
                  </a:lnTo>
                  <a:lnTo>
                    <a:pt x="554" y="35"/>
                  </a:lnTo>
                  <a:lnTo>
                    <a:pt x="556" y="35"/>
                  </a:lnTo>
                  <a:lnTo>
                    <a:pt x="558" y="35"/>
                  </a:lnTo>
                  <a:lnTo>
                    <a:pt x="560" y="35"/>
                  </a:lnTo>
                  <a:lnTo>
                    <a:pt x="562" y="34"/>
                  </a:lnTo>
                  <a:lnTo>
                    <a:pt x="564" y="34"/>
                  </a:lnTo>
                  <a:lnTo>
                    <a:pt x="566" y="34"/>
                  </a:lnTo>
                  <a:lnTo>
                    <a:pt x="568" y="33"/>
                  </a:lnTo>
                  <a:lnTo>
                    <a:pt x="570" y="33"/>
                  </a:lnTo>
                  <a:lnTo>
                    <a:pt x="572" y="33"/>
                  </a:lnTo>
                  <a:lnTo>
                    <a:pt x="574" y="33"/>
                  </a:lnTo>
                  <a:lnTo>
                    <a:pt x="576" y="32"/>
                  </a:lnTo>
                  <a:lnTo>
                    <a:pt x="578" y="32"/>
                  </a:lnTo>
                  <a:lnTo>
                    <a:pt x="580" y="32"/>
                  </a:lnTo>
                  <a:lnTo>
                    <a:pt x="582" y="32"/>
                  </a:lnTo>
                  <a:lnTo>
                    <a:pt x="584" y="31"/>
                  </a:lnTo>
                  <a:lnTo>
                    <a:pt x="586" y="31"/>
                  </a:lnTo>
                  <a:lnTo>
                    <a:pt x="588" y="31"/>
                  </a:lnTo>
                  <a:lnTo>
                    <a:pt x="590" y="31"/>
                  </a:lnTo>
                  <a:lnTo>
                    <a:pt x="592" y="30"/>
                  </a:lnTo>
                  <a:lnTo>
                    <a:pt x="594" y="30"/>
                  </a:lnTo>
                  <a:lnTo>
                    <a:pt x="596" y="30"/>
                  </a:lnTo>
                  <a:lnTo>
                    <a:pt x="598" y="29"/>
                  </a:lnTo>
                  <a:lnTo>
                    <a:pt x="600" y="29"/>
                  </a:lnTo>
                  <a:lnTo>
                    <a:pt x="602" y="29"/>
                  </a:lnTo>
                  <a:lnTo>
                    <a:pt x="604" y="29"/>
                  </a:lnTo>
                  <a:lnTo>
                    <a:pt x="606" y="28"/>
                  </a:lnTo>
                  <a:lnTo>
                    <a:pt x="608" y="28"/>
                  </a:lnTo>
                  <a:lnTo>
                    <a:pt x="610" y="28"/>
                  </a:lnTo>
                  <a:lnTo>
                    <a:pt x="612" y="28"/>
                  </a:lnTo>
                  <a:lnTo>
                    <a:pt x="614" y="27"/>
                  </a:lnTo>
                  <a:lnTo>
                    <a:pt x="616" y="27"/>
                  </a:lnTo>
                  <a:lnTo>
                    <a:pt x="618" y="27"/>
                  </a:lnTo>
                  <a:lnTo>
                    <a:pt x="620" y="27"/>
                  </a:lnTo>
                  <a:lnTo>
                    <a:pt x="622" y="26"/>
                  </a:lnTo>
                  <a:lnTo>
                    <a:pt x="624" y="26"/>
                  </a:lnTo>
                  <a:lnTo>
                    <a:pt x="626" y="26"/>
                  </a:lnTo>
                  <a:lnTo>
                    <a:pt x="628" y="26"/>
                  </a:lnTo>
                  <a:lnTo>
                    <a:pt x="630" y="25"/>
                  </a:lnTo>
                  <a:lnTo>
                    <a:pt x="632" y="25"/>
                  </a:lnTo>
                  <a:lnTo>
                    <a:pt x="634" y="25"/>
                  </a:lnTo>
                  <a:lnTo>
                    <a:pt x="636" y="25"/>
                  </a:lnTo>
                  <a:lnTo>
                    <a:pt x="638" y="24"/>
                  </a:lnTo>
                  <a:lnTo>
                    <a:pt x="640" y="24"/>
                  </a:lnTo>
                  <a:lnTo>
                    <a:pt x="642" y="24"/>
                  </a:lnTo>
                  <a:lnTo>
                    <a:pt x="644" y="24"/>
                  </a:lnTo>
                  <a:lnTo>
                    <a:pt x="646" y="23"/>
                  </a:lnTo>
                  <a:lnTo>
                    <a:pt x="648" y="23"/>
                  </a:lnTo>
                  <a:lnTo>
                    <a:pt x="650" y="23"/>
                  </a:lnTo>
                  <a:lnTo>
                    <a:pt x="652" y="23"/>
                  </a:lnTo>
                  <a:lnTo>
                    <a:pt x="654" y="22"/>
                  </a:lnTo>
                  <a:lnTo>
                    <a:pt x="656" y="22"/>
                  </a:lnTo>
                  <a:lnTo>
                    <a:pt x="658" y="22"/>
                  </a:lnTo>
                  <a:lnTo>
                    <a:pt x="660" y="22"/>
                  </a:lnTo>
                  <a:lnTo>
                    <a:pt x="662" y="21"/>
                  </a:lnTo>
                  <a:lnTo>
                    <a:pt x="664" y="21"/>
                  </a:lnTo>
                  <a:lnTo>
                    <a:pt x="666" y="21"/>
                  </a:lnTo>
                  <a:lnTo>
                    <a:pt x="668" y="21"/>
                  </a:lnTo>
                  <a:lnTo>
                    <a:pt x="670" y="20"/>
                  </a:lnTo>
                  <a:lnTo>
                    <a:pt x="672" y="20"/>
                  </a:lnTo>
                  <a:lnTo>
                    <a:pt x="674" y="20"/>
                  </a:lnTo>
                  <a:lnTo>
                    <a:pt x="676" y="20"/>
                  </a:lnTo>
                  <a:lnTo>
                    <a:pt x="678" y="19"/>
                  </a:lnTo>
                  <a:lnTo>
                    <a:pt x="680" y="19"/>
                  </a:lnTo>
                  <a:lnTo>
                    <a:pt x="682" y="19"/>
                  </a:lnTo>
                  <a:lnTo>
                    <a:pt x="684" y="19"/>
                  </a:lnTo>
                  <a:lnTo>
                    <a:pt x="686" y="18"/>
                  </a:lnTo>
                  <a:lnTo>
                    <a:pt x="688" y="18"/>
                  </a:lnTo>
                  <a:lnTo>
                    <a:pt x="690" y="18"/>
                  </a:lnTo>
                  <a:lnTo>
                    <a:pt x="692" y="18"/>
                  </a:lnTo>
                  <a:lnTo>
                    <a:pt x="694" y="17"/>
                  </a:lnTo>
                  <a:lnTo>
                    <a:pt x="696" y="17"/>
                  </a:lnTo>
                  <a:lnTo>
                    <a:pt x="698" y="17"/>
                  </a:lnTo>
                  <a:lnTo>
                    <a:pt x="700" y="17"/>
                  </a:lnTo>
                  <a:lnTo>
                    <a:pt x="702" y="16"/>
                  </a:lnTo>
                  <a:lnTo>
                    <a:pt x="704" y="16"/>
                  </a:lnTo>
                  <a:lnTo>
                    <a:pt x="706" y="16"/>
                  </a:lnTo>
                  <a:lnTo>
                    <a:pt x="708" y="16"/>
                  </a:lnTo>
                  <a:lnTo>
                    <a:pt x="710" y="15"/>
                  </a:lnTo>
                  <a:lnTo>
                    <a:pt x="712" y="15"/>
                  </a:lnTo>
                  <a:lnTo>
                    <a:pt x="714" y="15"/>
                  </a:lnTo>
                  <a:lnTo>
                    <a:pt x="716" y="15"/>
                  </a:lnTo>
                  <a:lnTo>
                    <a:pt x="718" y="14"/>
                  </a:lnTo>
                  <a:lnTo>
                    <a:pt x="720" y="14"/>
                  </a:lnTo>
                  <a:lnTo>
                    <a:pt x="722" y="14"/>
                  </a:lnTo>
                  <a:lnTo>
                    <a:pt x="724" y="14"/>
                  </a:lnTo>
                  <a:lnTo>
                    <a:pt x="726" y="14"/>
                  </a:lnTo>
                  <a:lnTo>
                    <a:pt x="728" y="13"/>
                  </a:lnTo>
                  <a:lnTo>
                    <a:pt x="730" y="13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2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1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10"/>
                  </a:lnTo>
                  <a:lnTo>
                    <a:pt x="758" y="10"/>
                  </a:lnTo>
                  <a:lnTo>
                    <a:pt x="760" y="10"/>
                  </a:lnTo>
                  <a:lnTo>
                    <a:pt x="762" y="9"/>
                  </a:lnTo>
                  <a:lnTo>
                    <a:pt x="764" y="9"/>
                  </a:lnTo>
                  <a:lnTo>
                    <a:pt x="766" y="9"/>
                  </a:lnTo>
                  <a:lnTo>
                    <a:pt x="768" y="9"/>
                  </a:lnTo>
                  <a:lnTo>
                    <a:pt x="770" y="8"/>
                  </a:lnTo>
                  <a:lnTo>
                    <a:pt x="772" y="8"/>
                  </a:lnTo>
                  <a:lnTo>
                    <a:pt x="774" y="8"/>
                  </a:lnTo>
                  <a:lnTo>
                    <a:pt x="776" y="8"/>
                  </a:lnTo>
                  <a:lnTo>
                    <a:pt x="778" y="7"/>
                  </a:lnTo>
                  <a:lnTo>
                    <a:pt x="780" y="7"/>
                  </a:lnTo>
                  <a:lnTo>
                    <a:pt x="782" y="7"/>
                  </a:lnTo>
                  <a:lnTo>
                    <a:pt x="784" y="7"/>
                  </a:lnTo>
                  <a:lnTo>
                    <a:pt x="786" y="7"/>
                  </a:lnTo>
                  <a:lnTo>
                    <a:pt x="788" y="6"/>
                  </a:lnTo>
                  <a:lnTo>
                    <a:pt x="790" y="6"/>
                  </a:lnTo>
                  <a:lnTo>
                    <a:pt x="792" y="6"/>
                  </a:lnTo>
                  <a:lnTo>
                    <a:pt x="794" y="6"/>
                  </a:lnTo>
                  <a:lnTo>
                    <a:pt x="796" y="5"/>
                  </a:lnTo>
                  <a:lnTo>
                    <a:pt x="798" y="5"/>
                  </a:lnTo>
                  <a:lnTo>
                    <a:pt x="800" y="5"/>
                  </a:lnTo>
                  <a:lnTo>
                    <a:pt x="802" y="5"/>
                  </a:lnTo>
                  <a:lnTo>
                    <a:pt x="804" y="5"/>
                  </a:lnTo>
                  <a:lnTo>
                    <a:pt x="806" y="4"/>
                  </a:lnTo>
                  <a:lnTo>
                    <a:pt x="808" y="4"/>
                  </a:lnTo>
                  <a:lnTo>
                    <a:pt x="810" y="4"/>
                  </a:lnTo>
                  <a:lnTo>
                    <a:pt x="812" y="4"/>
                  </a:lnTo>
                  <a:lnTo>
                    <a:pt x="814" y="3"/>
                  </a:lnTo>
                  <a:lnTo>
                    <a:pt x="816" y="3"/>
                  </a:lnTo>
                  <a:lnTo>
                    <a:pt x="818" y="3"/>
                  </a:lnTo>
                  <a:lnTo>
                    <a:pt x="820" y="3"/>
                  </a:lnTo>
                  <a:lnTo>
                    <a:pt x="822" y="2"/>
                  </a:lnTo>
                  <a:lnTo>
                    <a:pt x="824" y="2"/>
                  </a:lnTo>
                  <a:lnTo>
                    <a:pt x="826" y="2"/>
                  </a:lnTo>
                  <a:lnTo>
                    <a:pt x="828" y="2"/>
                  </a:lnTo>
                  <a:lnTo>
                    <a:pt x="830" y="2"/>
                  </a:lnTo>
                  <a:lnTo>
                    <a:pt x="832" y="1"/>
                  </a:lnTo>
                  <a:lnTo>
                    <a:pt x="834" y="1"/>
                  </a:lnTo>
                  <a:lnTo>
                    <a:pt x="836" y="1"/>
                  </a:lnTo>
                  <a:lnTo>
                    <a:pt x="838" y="1"/>
                  </a:lnTo>
                  <a:lnTo>
                    <a:pt x="840" y="0"/>
                  </a:lnTo>
                  <a:lnTo>
                    <a:pt x="842" y="0"/>
                  </a:lnTo>
                  <a:lnTo>
                    <a:pt x="844" y="0"/>
                  </a:lnTo>
                  <a:lnTo>
                    <a:pt x="845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228" name="Rectangle 86"/>
            <p:cNvSpPr>
              <a:spLocks noChangeArrowheads="1"/>
            </p:cNvSpPr>
            <p:nvPr/>
          </p:nvSpPr>
          <p:spPr bwMode="auto">
            <a:xfrm>
              <a:off x="-189" y="1123"/>
              <a:ext cx="2851" cy="2645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8" name="Oval 87"/>
          <p:cNvSpPr/>
          <p:nvPr/>
        </p:nvSpPr>
        <p:spPr>
          <a:xfrm>
            <a:off x="1965325" y="1882775"/>
            <a:ext cx="750888" cy="3698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2" name="Object 87"/>
          <p:cNvGraphicFramePr>
            <a:graphicFrameLocks noChangeAspect="1"/>
          </p:cNvGraphicFramePr>
          <p:nvPr/>
        </p:nvGraphicFramePr>
        <p:xfrm>
          <a:off x="382588" y="2386013"/>
          <a:ext cx="12080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609336" imgH="177723" progId="Equation.DSMT4">
                  <p:embed/>
                </p:oleObj>
              </mc:Choice>
              <mc:Fallback>
                <p:oleObj name="Equation" r:id="rId8" imgW="609336" imgH="177723" progId="Equation.DSMT4">
                  <p:embed/>
                  <p:pic>
                    <p:nvPicPr>
                      <p:cNvPr id="2052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386013"/>
                        <a:ext cx="1208087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8"/>
          <p:cNvGraphicFramePr>
            <a:graphicFrameLocks noChangeAspect="1"/>
          </p:cNvGraphicFramePr>
          <p:nvPr/>
        </p:nvGraphicFramePr>
        <p:xfrm>
          <a:off x="846138" y="2778125"/>
          <a:ext cx="93186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69696" imgH="177723" progId="Equation.DSMT4">
                  <p:embed/>
                </p:oleObj>
              </mc:Choice>
              <mc:Fallback>
                <p:oleObj name="Equation" r:id="rId10" imgW="469696" imgH="177723" progId="Equation.DSMT4">
                  <p:embed/>
                  <p:pic>
                    <p:nvPicPr>
                      <p:cNvPr id="2053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778125"/>
                        <a:ext cx="93186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Oval 90"/>
          <p:cNvSpPr/>
          <p:nvPr/>
        </p:nvSpPr>
        <p:spPr>
          <a:xfrm>
            <a:off x="758825" y="56149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6265863" y="1830388"/>
            <a:ext cx="954087" cy="4079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4" name="Object 89"/>
          <p:cNvGraphicFramePr>
            <a:graphicFrameLocks noChangeAspect="1"/>
          </p:cNvGraphicFramePr>
          <p:nvPr/>
        </p:nvGraphicFramePr>
        <p:xfrm>
          <a:off x="4167188" y="2247900"/>
          <a:ext cx="13589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685502" imgH="177723" progId="Equation.DSMT4">
                  <p:embed/>
                </p:oleObj>
              </mc:Choice>
              <mc:Fallback>
                <p:oleObj name="Equation" r:id="rId12" imgW="685502" imgH="177723" progId="Equation.DSMT4">
                  <p:embed/>
                  <p:pic>
                    <p:nvPicPr>
                      <p:cNvPr id="2054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2247900"/>
                        <a:ext cx="13589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90"/>
          <p:cNvGraphicFramePr>
            <a:graphicFrameLocks noChangeAspect="1"/>
          </p:cNvGraphicFramePr>
          <p:nvPr/>
        </p:nvGraphicFramePr>
        <p:xfrm>
          <a:off x="4664075" y="2708275"/>
          <a:ext cx="90646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57002" imgH="177723" progId="Equation.DSMT4">
                  <p:embed/>
                </p:oleObj>
              </mc:Choice>
              <mc:Fallback>
                <p:oleObj name="Equation" r:id="rId14" imgW="457002" imgH="177723" progId="Equation.DSMT4">
                  <p:embed/>
                  <p:pic>
                    <p:nvPicPr>
                      <p:cNvPr id="2055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08275"/>
                        <a:ext cx="90646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91"/>
          <p:cNvGraphicFramePr>
            <a:graphicFrameLocks noChangeAspect="1"/>
          </p:cNvGraphicFramePr>
          <p:nvPr/>
        </p:nvGraphicFramePr>
        <p:xfrm>
          <a:off x="4829175" y="3100388"/>
          <a:ext cx="7302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68140" imgH="177723" progId="Equation.DSMT4">
                  <p:embed/>
                </p:oleObj>
              </mc:Choice>
              <mc:Fallback>
                <p:oleObj name="Equation" r:id="rId16" imgW="368140" imgH="177723" progId="Equation.DSMT4">
                  <p:embed/>
                  <p:pic>
                    <p:nvPicPr>
                      <p:cNvPr id="2056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175" y="3100388"/>
                        <a:ext cx="7302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95"/>
          <p:cNvGrpSpPr>
            <a:grpSpLocks noChangeAspect="1"/>
          </p:cNvGrpSpPr>
          <p:nvPr/>
        </p:nvGrpSpPr>
        <p:grpSpPr bwMode="auto">
          <a:xfrm>
            <a:off x="4376738" y="3525838"/>
            <a:ext cx="4003675" cy="3262312"/>
            <a:chOff x="2757" y="2178"/>
            <a:chExt cx="2522" cy="2055"/>
          </a:xfrm>
        </p:grpSpPr>
        <p:sp>
          <p:nvSpPr>
            <p:cNvPr id="2067" name="AutoShape 94"/>
            <p:cNvSpPr>
              <a:spLocks noChangeAspect="1" noChangeArrowheads="1" noTextEdit="1"/>
            </p:cNvSpPr>
            <p:nvPr/>
          </p:nvSpPr>
          <p:spPr bwMode="auto">
            <a:xfrm>
              <a:off x="2757" y="2178"/>
              <a:ext cx="2522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68" name="Rectangle 96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069" name="Line 97"/>
            <p:cNvSpPr>
              <a:spLocks noChangeShapeType="1"/>
            </p:cNvSpPr>
            <p:nvPr/>
          </p:nvSpPr>
          <p:spPr bwMode="auto">
            <a:xfrm flipV="1">
              <a:off x="295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0" name="Line 98"/>
            <p:cNvSpPr>
              <a:spLocks noChangeShapeType="1"/>
            </p:cNvSpPr>
            <p:nvPr/>
          </p:nvSpPr>
          <p:spPr bwMode="auto">
            <a:xfrm flipV="1">
              <a:off x="295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1" name="Line 99"/>
            <p:cNvSpPr>
              <a:spLocks noChangeShapeType="1"/>
            </p:cNvSpPr>
            <p:nvPr/>
          </p:nvSpPr>
          <p:spPr bwMode="auto">
            <a:xfrm flipV="1">
              <a:off x="314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2" name="Line 100"/>
            <p:cNvSpPr>
              <a:spLocks noChangeShapeType="1"/>
            </p:cNvSpPr>
            <p:nvPr/>
          </p:nvSpPr>
          <p:spPr bwMode="auto">
            <a:xfrm flipV="1">
              <a:off x="314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3" name="Line 101"/>
            <p:cNvSpPr>
              <a:spLocks noChangeShapeType="1"/>
            </p:cNvSpPr>
            <p:nvPr/>
          </p:nvSpPr>
          <p:spPr bwMode="auto">
            <a:xfrm flipV="1">
              <a:off x="353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4" name="Line 102"/>
            <p:cNvSpPr>
              <a:spLocks noChangeShapeType="1"/>
            </p:cNvSpPr>
            <p:nvPr/>
          </p:nvSpPr>
          <p:spPr bwMode="auto">
            <a:xfrm flipV="1">
              <a:off x="353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5" name="Line 103"/>
            <p:cNvSpPr>
              <a:spLocks noChangeShapeType="1"/>
            </p:cNvSpPr>
            <p:nvPr/>
          </p:nvSpPr>
          <p:spPr bwMode="auto">
            <a:xfrm flipV="1">
              <a:off x="372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6" name="Line 104"/>
            <p:cNvSpPr>
              <a:spLocks noChangeShapeType="1"/>
            </p:cNvSpPr>
            <p:nvPr/>
          </p:nvSpPr>
          <p:spPr bwMode="auto">
            <a:xfrm flipV="1">
              <a:off x="372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7" name="Line 105"/>
            <p:cNvSpPr>
              <a:spLocks noChangeShapeType="1"/>
            </p:cNvSpPr>
            <p:nvPr/>
          </p:nvSpPr>
          <p:spPr bwMode="auto">
            <a:xfrm flipV="1">
              <a:off x="391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8" name="Line 106"/>
            <p:cNvSpPr>
              <a:spLocks noChangeShapeType="1"/>
            </p:cNvSpPr>
            <p:nvPr/>
          </p:nvSpPr>
          <p:spPr bwMode="auto">
            <a:xfrm flipV="1">
              <a:off x="392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79" name="Line 107"/>
            <p:cNvSpPr>
              <a:spLocks noChangeShapeType="1"/>
            </p:cNvSpPr>
            <p:nvPr/>
          </p:nvSpPr>
          <p:spPr bwMode="auto">
            <a:xfrm flipV="1">
              <a:off x="411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0" name="Line 108"/>
            <p:cNvSpPr>
              <a:spLocks noChangeShapeType="1"/>
            </p:cNvSpPr>
            <p:nvPr/>
          </p:nvSpPr>
          <p:spPr bwMode="auto">
            <a:xfrm flipV="1">
              <a:off x="4114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1" name="Line 109"/>
            <p:cNvSpPr>
              <a:spLocks noChangeShapeType="1"/>
            </p:cNvSpPr>
            <p:nvPr/>
          </p:nvSpPr>
          <p:spPr bwMode="auto">
            <a:xfrm flipV="1">
              <a:off x="430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2" name="Line 110"/>
            <p:cNvSpPr>
              <a:spLocks noChangeShapeType="1"/>
            </p:cNvSpPr>
            <p:nvPr/>
          </p:nvSpPr>
          <p:spPr bwMode="auto">
            <a:xfrm flipV="1">
              <a:off x="4309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3" name="Line 111"/>
            <p:cNvSpPr>
              <a:spLocks noChangeShapeType="1"/>
            </p:cNvSpPr>
            <p:nvPr/>
          </p:nvSpPr>
          <p:spPr bwMode="auto">
            <a:xfrm flipV="1">
              <a:off x="449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4" name="Line 112"/>
            <p:cNvSpPr>
              <a:spLocks noChangeShapeType="1"/>
            </p:cNvSpPr>
            <p:nvPr/>
          </p:nvSpPr>
          <p:spPr bwMode="auto">
            <a:xfrm flipV="1">
              <a:off x="450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5" name="Line 113"/>
            <p:cNvSpPr>
              <a:spLocks noChangeShapeType="1"/>
            </p:cNvSpPr>
            <p:nvPr/>
          </p:nvSpPr>
          <p:spPr bwMode="auto">
            <a:xfrm flipV="1">
              <a:off x="469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6" name="Line 114"/>
            <p:cNvSpPr>
              <a:spLocks noChangeShapeType="1"/>
            </p:cNvSpPr>
            <p:nvPr/>
          </p:nvSpPr>
          <p:spPr bwMode="auto">
            <a:xfrm flipV="1">
              <a:off x="469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7" name="Line 115"/>
            <p:cNvSpPr>
              <a:spLocks noChangeShapeType="1"/>
            </p:cNvSpPr>
            <p:nvPr/>
          </p:nvSpPr>
          <p:spPr bwMode="auto">
            <a:xfrm flipV="1">
              <a:off x="4885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8" name="Line 116"/>
            <p:cNvSpPr>
              <a:spLocks noChangeShapeType="1"/>
            </p:cNvSpPr>
            <p:nvPr/>
          </p:nvSpPr>
          <p:spPr bwMode="auto">
            <a:xfrm flipV="1">
              <a:off x="4887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89" name="Line 117"/>
            <p:cNvSpPr>
              <a:spLocks noChangeShapeType="1"/>
            </p:cNvSpPr>
            <p:nvPr/>
          </p:nvSpPr>
          <p:spPr bwMode="auto">
            <a:xfrm flipV="1">
              <a:off x="5080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0" name="Line 118"/>
            <p:cNvSpPr>
              <a:spLocks noChangeShapeType="1"/>
            </p:cNvSpPr>
            <p:nvPr/>
          </p:nvSpPr>
          <p:spPr bwMode="auto">
            <a:xfrm flipV="1">
              <a:off x="5082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1" name="Line 119"/>
            <p:cNvSpPr>
              <a:spLocks noChangeShapeType="1"/>
            </p:cNvSpPr>
            <p:nvPr/>
          </p:nvSpPr>
          <p:spPr bwMode="auto">
            <a:xfrm>
              <a:off x="2762" y="3996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2" name="Line 120"/>
            <p:cNvSpPr>
              <a:spLocks noChangeShapeType="1"/>
            </p:cNvSpPr>
            <p:nvPr/>
          </p:nvSpPr>
          <p:spPr bwMode="auto">
            <a:xfrm>
              <a:off x="2762" y="400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3" name="Line 121"/>
            <p:cNvSpPr>
              <a:spLocks noChangeShapeType="1"/>
            </p:cNvSpPr>
            <p:nvPr/>
          </p:nvSpPr>
          <p:spPr bwMode="auto">
            <a:xfrm>
              <a:off x="2762" y="377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4" name="Line 122"/>
            <p:cNvSpPr>
              <a:spLocks noChangeShapeType="1"/>
            </p:cNvSpPr>
            <p:nvPr/>
          </p:nvSpPr>
          <p:spPr bwMode="auto">
            <a:xfrm>
              <a:off x="2762" y="377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5" name="Line 123"/>
            <p:cNvSpPr>
              <a:spLocks noChangeShapeType="1"/>
            </p:cNvSpPr>
            <p:nvPr/>
          </p:nvSpPr>
          <p:spPr bwMode="auto">
            <a:xfrm>
              <a:off x="2762" y="3315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6" name="Line 124"/>
            <p:cNvSpPr>
              <a:spLocks noChangeShapeType="1"/>
            </p:cNvSpPr>
            <p:nvPr/>
          </p:nvSpPr>
          <p:spPr bwMode="auto">
            <a:xfrm>
              <a:off x="2762" y="331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7" name="Line 125"/>
            <p:cNvSpPr>
              <a:spLocks noChangeShapeType="1"/>
            </p:cNvSpPr>
            <p:nvPr/>
          </p:nvSpPr>
          <p:spPr bwMode="auto">
            <a:xfrm>
              <a:off x="2762" y="3089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8" name="Line 126"/>
            <p:cNvSpPr>
              <a:spLocks noChangeShapeType="1"/>
            </p:cNvSpPr>
            <p:nvPr/>
          </p:nvSpPr>
          <p:spPr bwMode="auto">
            <a:xfrm>
              <a:off x="2762" y="309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099" name="Line 127"/>
            <p:cNvSpPr>
              <a:spLocks noChangeShapeType="1"/>
            </p:cNvSpPr>
            <p:nvPr/>
          </p:nvSpPr>
          <p:spPr bwMode="auto">
            <a:xfrm>
              <a:off x="2762" y="286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0" name="Line 128"/>
            <p:cNvSpPr>
              <a:spLocks noChangeShapeType="1"/>
            </p:cNvSpPr>
            <p:nvPr/>
          </p:nvSpPr>
          <p:spPr bwMode="auto">
            <a:xfrm>
              <a:off x="2762" y="286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1" name="Line 129"/>
            <p:cNvSpPr>
              <a:spLocks noChangeShapeType="1"/>
            </p:cNvSpPr>
            <p:nvPr/>
          </p:nvSpPr>
          <p:spPr bwMode="auto">
            <a:xfrm>
              <a:off x="2762" y="2633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2" name="Line 130"/>
            <p:cNvSpPr>
              <a:spLocks noChangeShapeType="1"/>
            </p:cNvSpPr>
            <p:nvPr/>
          </p:nvSpPr>
          <p:spPr bwMode="auto">
            <a:xfrm>
              <a:off x="2762" y="26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3" name="Line 131"/>
            <p:cNvSpPr>
              <a:spLocks noChangeShapeType="1"/>
            </p:cNvSpPr>
            <p:nvPr/>
          </p:nvSpPr>
          <p:spPr bwMode="auto">
            <a:xfrm>
              <a:off x="2762" y="240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4" name="Line 132"/>
            <p:cNvSpPr>
              <a:spLocks noChangeShapeType="1"/>
            </p:cNvSpPr>
            <p:nvPr/>
          </p:nvSpPr>
          <p:spPr bwMode="auto">
            <a:xfrm>
              <a:off x="2762" y="2411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5" name="Line 133"/>
            <p:cNvSpPr>
              <a:spLocks noChangeShapeType="1"/>
            </p:cNvSpPr>
            <p:nvPr/>
          </p:nvSpPr>
          <p:spPr bwMode="auto">
            <a:xfrm>
              <a:off x="2762" y="3537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6" name="Line 134"/>
            <p:cNvSpPr>
              <a:spLocks noChangeShapeType="1"/>
            </p:cNvSpPr>
            <p:nvPr/>
          </p:nvSpPr>
          <p:spPr bwMode="auto">
            <a:xfrm>
              <a:off x="2762" y="3540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7" name="Line 135"/>
            <p:cNvSpPr>
              <a:spLocks noChangeShapeType="1"/>
            </p:cNvSpPr>
            <p:nvPr/>
          </p:nvSpPr>
          <p:spPr bwMode="auto">
            <a:xfrm>
              <a:off x="2762" y="3544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8" name="Line 136"/>
            <p:cNvSpPr>
              <a:spLocks noChangeShapeType="1"/>
            </p:cNvSpPr>
            <p:nvPr/>
          </p:nvSpPr>
          <p:spPr bwMode="auto">
            <a:xfrm>
              <a:off x="2762" y="3548"/>
              <a:ext cx="2515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09" name="Rectangle 137"/>
            <p:cNvSpPr>
              <a:spLocks noChangeArrowheads="1"/>
            </p:cNvSpPr>
            <p:nvPr/>
          </p:nvSpPr>
          <p:spPr bwMode="auto">
            <a:xfrm>
              <a:off x="5225" y="3422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2110" name="Freeform 138"/>
            <p:cNvSpPr>
              <a:spLocks/>
            </p:cNvSpPr>
            <p:nvPr/>
          </p:nvSpPr>
          <p:spPr bwMode="auto">
            <a:xfrm>
              <a:off x="5249" y="3510"/>
              <a:ext cx="23" cy="69"/>
            </a:xfrm>
            <a:custGeom>
              <a:avLst/>
              <a:gdLst>
                <a:gd name="T0" fmla="*/ 0 w 23"/>
                <a:gd name="T1" fmla="*/ 0 h 69"/>
                <a:gd name="T2" fmla="*/ 23 w 23"/>
                <a:gd name="T3" fmla="*/ 34 h 69"/>
                <a:gd name="T4" fmla="*/ 0 w 23"/>
                <a:gd name="T5" fmla="*/ 69 h 69"/>
                <a:gd name="T6" fmla="*/ 0 w 23"/>
                <a:gd name="T7" fmla="*/ 0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0"/>
                  </a:moveTo>
                  <a:lnTo>
                    <a:pt x="23" y="34"/>
                  </a:lnTo>
                  <a:lnTo>
                    <a:pt x="0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1" name="Line 139"/>
            <p:cNvSpPr>
              <a:spLocks noChangeShapeType="1"/>
            </p:cNvSpPr>
            <p:nvPr/>
          </p:nvSpPr>
          <p:spPr bwMode="auto">
            <a:xfrm flipV="1">
              <a:off x="3336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2" name="Line 140"/>
            <p:cNvSpPr>
              <a:spLocks noChangeShapeType="1"/>
            </p:cNvSpPr>
            <p:nvPr/>
          </p:nvSpPr>
          <p:spPr bwMode="auto">
            <a:xfrm flipV="1">
              <a:off x="3338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3" name="Line 141"/>
            <p:cNvSpPr>
              <a:spLocks noChangeShapeType="1"/>
            </p:cNvSpPr>
            <p:nvPr/>
          </p:nvSpPr>
          <p:spPr bwMode="auto">
            <a:xfrm flipV="1">
              <a:off x="3341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4" name="Line 142"/>
            <p:cNvSpPr>
              <a:spLocks noChangeShapeType="1"/>
            </p:cNvSpPr>
            <p:nvPr/>
          </p:nvSpPr>
          <p:spPr bwMode="auto">
            <a:xfrm flipV="1">
              <a:off x="3343" y="2182"/>
              <a:ext cx="1" cy="20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5" name="Rectangle 143"/>
            <p:cNvSpPr>
              <a:spLocks noChangeArrowheads="1"/>
            </p:cNvSpPr>
            <p:nvPr/>
          </p:nvSpPr>
          <p:spPr bwMode="auto">
            <a:xfrm>
              <a:off x="3370" y="2174"/>
              <a:ext cx="42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2116" name="Freeform 144"/>
            <p:cNvSpPr>
              <a:spLocks/>
            </p:cNvSpPr>
            <p:nvPr/>
          </p:nvSpPr>
          <p:spPr bwMode="auto">
            <a:xfrm>
              <a:off x="3319" y="2186"/>
              <a:ext cx="44" cy="34"/>
            </a:xfrm>
            <a:custGeom>
              <a:avLst/>
              <a:gdLst>
                <a:gd name="T0" fmla="*/ 0 w 44"/>
                <a:gd name="T1" fmla="*/ 34 h 34"/>
                <a:gd name="T2" fmla="*/ 22 w 44"/>
                <a:gd name="T3" fmla="*/ 0 h 34"/>
                <a:gd name="T4" fmla="*/ 44 w 44"/>
                <a:gd name="T5" fmla="*/ 34 h 34"/>
                <a:gd name="T6" fmla="*/ 0 w 44"/>
                <a:gd name="T7" fmla="*/ 34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34"/>
                <a:gd name="T14" fmla="*/ 44 w 44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34">
                  <a:moveTo>
                    <a:pt x="0" y="34"/>
                  </a:moveTo>
                  <a:lnTo>
                    <a:pt x="22" y="0"/>
                  </a:lnTo>
                  <a:lnTo>
                    <a:pt x="44" y="3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7" name="Rectangle 145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18" name="Line 146"/>
            <p:cNvSpPr>
              <a:spLocks noChangeShapeType="1"/>
            </p:cNvSpPr>
            <p:nvPr/>
          </p:nvSpPr>
          <p:spPr bwMode="auto">
            <a:xfrm>
              <a:off x="295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19" name="Rectangle 147"/>
            <p:cNvSpPr>
              <a:spLocks noChangeArrowheads="1"/>
            </p:cNvSpPr>
            <p:nvPr/>
          </p:nvSpPr>
          <p:spPr bwMode="auto">
            <a:xfrm>
              <a:off x="2929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20" name="Line 148"/>
            <p:cNvSpPr>
              <a:spLocks noChangeShapeType="1"/>
            </p:cNvSpPr>
            <p:nvPr/>
          </p:nvSpPr>
          <p:spPr bwMode="auto">
            <a:xfrm>
              <a:off x="314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1" name="Rectangle 149"/>
            <p:cNvSpPr>
              <a:spLocks noChangeArrowheads="1"/>
            </p:cNvSpPr>
            <p:nvPr/>
          </p:nvSpPr>
          <p:spPr bwMode="auto">
            <a:xfrm>
              <a:off x="3124" y="3567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2122" name="Rectangle 150"/>
            <p:cNvSpPr>
              <a:spLocks noChangeArrowheads="1"/>
            </p:cNvSpPr>
            <p:nvPr/>
          </p:nvSpPr>
          <p:spPr bwMode="auto">
            <a:xfrm>
              <a:off x="335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2123" name="Line 151"/>
            <p:cNvSpPr>
              <a:spLocks noChangeShapeType="1"/>
            </p:cNvSpPr>
            <p:nvPr/>
          </p:nvSpPr>
          <p:spPr bwMode="auto">
            <a:xfrm>
              <a:off x="353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4" name="Rectangle 152"/>
            <p:cNvSpPr>
              <a:spLocks noChangeArrowheads="1"/>
            </p:cNvSpPr>
            <p:nvPr/>
          </p:nvSpPr>
          <p:spPr bwMode="auto">
            <a:xfrm>
              <a:off x="353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2125" name="Line 153"/>
            <p:cNvSpPr>
              <a:spLocks noChangeShapeType="1"/>
            </p:cNvSpPr>
            <p:nvPr/>
          </p:nvSpPr>
          <p:spPr bwMode="auto">
            <a:xfrm>
              <a:off x="372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6" name="Rectangle 154"/>
            <p:cNvSpPr>
              <a:spLocks noChangeArrowheads="1"/>
            </p:cNvSpPr>
            <p:nvPr/>
          </p:nvSpPr>
          <p:spPr bwMode="auto">
            <a:xfrm>
              <a:off x="373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27" name="Line 155"/>
            <p:cNvSpPr>
              <a:spLocks noChangeShapeType="1"/>
            </p:cNvSpPr>
            <p:nvPr/>
          </p:nvSpPr>
          <p:spPr bwMode="auto">
            <a:xfrm>
              <a:off x="392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28" name="Rectangle 156"/>
            <p:cNvSpPr>
              <a:spLocks noChangeArrowheads="1"/>
            </p:cNvSpPr>
            <p:nvPr/>
          </p:nvSpPr>
          <p:spPr bwMode="auto">
            <a:xfrm>
              <a:off x="392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2129" name="Line 157"/>
            <p:cNvSpPr>
              <a:spLocks noChangeShapeType="1"/>
            </p:cNvSpPr>
            <p:nvPr/>
          </p:nvSpPr>
          <p:spPr bwMode="auto">
            <a:xfrm>
              <a:off x="4114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0" name="Rectangle 158"/>
            <p:cNvSpPr>
              <a:spLocks noChangeArrowheads="1"/>
            </p:cNvSpPr>
            <p:nvPr/>
          </p:nvSpPr>
          <p:spPr bwMode="auto">
            <a:xfrm>
              <a:off x="4117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31" name="Line 159"/>
            <p:cNvSpPr>
              <a:spLocks noChangeShapeType="1"/>
            </p:cNvSpPr>
            <p:nvPr/>
          </p:nvSpPr>
          <p:spPr bwMode="auto">
            <a:xfrm>
              <a:off x="4309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2" name="Rectangle 160"/>
            <p:cNvSpPr>
              <a:spLocks noChangeArrowheads="1"/>
            </p:cNvSpPr>
            <p:nvPr/>
          </p:nvSpPr>
          <p:spPr bwMode="auto">
            <a:xfrm>
              <a:off x="4311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2133" name="Line 161"/>
            <p:cNvSpPr>
              <a:spLocks noChangeShapeType="1"/>
            </p:cNvSpPr>
            <p:nvPr/>
          </p:nvSpPr>
          <p:spPr bwMode="auto">
            <a:xfrm>
              <a:off x="4501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4" name="Rectangle 162"/>
            <p:cNvSpPr>
              <a:spLocks noChangeArrowheads="1"/>
            </p:cNvSpPr>
            <p:nvPr/>
          </p:nvSpPr>
          <p:spPr bwMode="auto">
            <a:xfrm>
              <a:off x="4503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2135" name="Line 163"/>
            <p:cNvSpPr>
              <a:spLocks noChangeShapeType="1"/>
            </p:cNvSpPr>
            <p:nvPr/>
          </p:nvSpPr>
          <p:spPr bwMode="auto">
            <a:xfrm>
              <a:off x="4695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6" name="Rectangle 164"/>
            <p:cNvSpPr>
              <a:spLocks noChangeArrowheads="1"/>
            </p:cNvSpPr>
            <p:nvPr/>
          </p:nvSpPr>
          <p:spPr bwMode="auto">
            <a:xfrm>
              <a:off x="4698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2137" name="Line 165"/>
            <p:cNvSpPr>
              <a:spLocks noChangeShapeType="1"/>
            </p:cNvSpPr>
            <p:nvPr/>
          </p:nvSpPr>
          <p:spPr bwMode="auto">
            <a:xfrm>
              <a:off x="4887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38" name="Rectangle 166"/>
            <p:cNvSpPr>
              <a:spLocks noChangeArrowheads="1"/>
            </p:cNvSpPr>
            <p:nvPr/>
          </p:nvSpPr>
          <p:spPr bwMode="auto">
            <a:xfrm>
              <a:off x="4890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2139" name="Line 167"/>
            <p:cNvSpPr>
              <a:spLocks noChangeShapeType="1"/>
            </p:cNvSpPr>
            <p:nvPr/>
          </p:nvSpPr>
          <p:spPr bwMode="auto">
            <a:xfrm>
              <a:off x="5082" y="3525"/>
              <a:ext cx="1" cy="42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0" name="Rectangle 168"/>
            <p:cNvSpPr>
              <a:spLocks noChangeArrowheads="1"/>
            </p:cNvSpPr>
            <p:nvPr/>
          </p:nvSpPr>
          <p:spPr bwMode="auto">
            <a:xfrm>
              <a:off x="5084" y="3567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2141" name="Rectangle 169"/>
            <p:cNvSpPr>
              <a:spLocks noChangeArrowheads="1"/>
            </p:cNvSpPr>
            <p:nvPr/>
          </p:nvSpPr>
          <p:spPr bwMode="auto">
            <a:xfrm>
              <a:off x="3277" y="3961"/>
              <a:ext cx="7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2142" name="Line 170"/>
            <p:cNvSpPr>
              <a:spLocks noChangeShapeType="1"/>
            </p:cNvSpPr>
            <p:nvPr/>
          </p:nvSpPr>
          <p:spPr bwMode="auto">
            <a:xfrm>
              <a:off x="3328" y="4000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3" name="Rectangle 171"/>
            <p:cNvSpPr>
              <a:spLocks noChangeArrowheads="1"/>
            </p:cNvSpPr>
            <p:nvPr/>
          </p:nvSpPr>
          <p:spPr bwMode="auto">
            <a:xfrm>
              <a:off x="3301" y="3054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2144" name="Line 172"/>
            <p:cNvSpPr>
              <a:spLocks noChangeShapeType="1"/>
            </p:cNvSpPr>
            <p:nvPr/>
          </p:nvSpPr>
          <p:spPr bwMode="auto">
            <a:xfrm>
              <a:off x="3328" y="3093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5" name="Rectangle 173"/>
            <p:cNvSpPr>
              <a:spLocks noChangeArrowheads="1"/>
            </p:cNvSpPr>
            <p:nvPr/>
          </p:nvSpPr>
          <p:spPr bwMode="auto">
            <a:xfrm>
              <a:off x="3301" y="2599"/>
              <a:ext cx="4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2146" name="Line 174"/>
            <p:cNvSpPr>
              <a:spLocks noChangeShapeType="1"/>
            </p:cNvSpPr>
            <p:nvPr/>
          </p:nvSpPr>
          <p:spPr bwMode="auto">
            <a:xfrm>
              <a:off x="3328" y="2637"/>
              <a:ext cx="27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47" name="Freeform 175"/>
            <p:cNvSpPr>
              <a:spLocks/>
            </p:cNvSpPr>
            <p:nvPr/>
          </p:nvSpPr>
          <p:spPr bwMode="auto">
            <a:xfrm>
              <a:off x="3922" y="3437"/>
              <a:ext cx="22" cy="107"/>
            </a:xfrm>
            <a:custGeom>
              <a:avLst/>
              <a:gdLst>
                <a:gd name="T0" fmla="*/ 22 w 9"/>
                <a:gd name="T1" fmla="*/ 0 h 28"/>
                <a:gd name="T2" fmla="*/ 17 w 9"/>
                <a:gd name="T3" fmla="*/ 11 h 28"/>
                <a:gd name="T4" fmla="*/ 12 w 9"/>
                <a:gd name="T5" fmla="*/ 27 h 28"/>
                <a:gd name="T6" fmla="*/ 7 w 9"/>
                <a:gd name="T7" fmla="*/ 42 h 28"/>
                <a:gd name="T8" fmla="*/ 2 w 9"/>
                <a:gd name="T9" fmla="*/ 69 h 28"/>
                <a:gd name="T10" fmla="*/ 0 w 9"/>
                <a:gd name="T11" fmla="*/ 92 h 28"/>
                <a:gd name="T12" fmla="*/ 0 w 9"/>
                <a:gd name="T13" fmla="*/ 96 h 28"/>
                <a:gd name="T14" fmla="*/ 0 w 9"/>
                <a:gd name="T15" fmla="*/ 99 h 28"/>
                <a:gd name="T16" fmla="*/ 0 w 9"/>
                <a:gd name="T17" fmla="*/ 103 h 28"/>
                <a:gd name="T18" fmla="*/ 0 w 9"/>
                <a:gd name="T19" fmla="*/ 107 h 28"/>
                <a:gd name="T20" fmla="*/ 0 w 9"/>
                <a:gd name="T21" fmla="*/ 107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"/>
                <a:gd name="T34" fmla="*/ 0 h 28"/>
                <a:gd name="T35" fmla="*/ 9 w 9"/>
                <a:gd name="T36" fmla="*/ 28 h 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" h="28">
                  <a:moveTo>
                    <a:pt x="9" y="0"/>
                  </a:moveTo>
                  <a:lnTo>
                    <a:pt x="7" y="3"/>
                  </a:lnTo>
                  <a:lnTo>
                    <a:pt x="5" y="7"/>
                  </a:lnTo>
                  <a:lnTo>
                    <a:pt x="3" y="11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0" y="26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8" name="Freeform 176"/>
            <p:cNvSpPr>
              <a:spLocks/>
            </p:cNvSpPr>
            <p:nvPr/>
          </p:nvSpPr>
          <p:spPr bwMode="auto">
            <a:xfrm>
              <a:off x="3944" y="2698"/>
              <a:ext cx="1333" cy="739"/>
            </a:xfrm>
            <a:custGeom>
              <a:avLst/>
              <a:gdLst>
                <a:gd name="T0" fmla="*/ 20 w 541"/>
                <a:gd name="T1" fmla="*/ 697 h 193"/>
                <a:gd name="T2" fmla="*/ 44 w 541"/>
                <a:gd name="T3" fmla="*/ 659 h 193"/>
                <a:gd name="T4" fmla="*/ 69 w 541"/>
                <a:gd name="T5" fmla="*/ 628 h 193"/>
                <a:gd name="T6" fmla="*/ 94 w 541"/>
                <a:gd name="T7" fmla="*/ 597 h 193"/>
                <a:gd name="T8" fmla="*/ 118 w 541"/>
                <a:gd name="T9" fmla="*/ 574 h 193"/>
                <a:gd name="T10" fmla="*/ 143 w 541"/>
                <a:gd name="T11" fmla="*/ 551 h 193"/>
                <a:gd name="T12" fmla="*/ 168 w 541"/>
                <a:gd name="T13" fmla="*/ 528 h 193"/>
                <a:gd name="T14" fmla="*/ 192 w 541"/>
                <a:gd name="T15" fmla="*/ 509 h 193"/>
                <a:gd name="T16" fmla="*/ 217 w 541"/>
                <a:gd name="T17" fmla="*/ 490 h 193"/>
                <a:gd name="T18" fmla="*/ 241 w 541"/>
                <a:gd name="T19" fmla="*/ 471 h 193"/>
                <a:gd name="T20" fmla="*/ 266 w 541"/>
                <a:gd name="T21" fmla="*/ 456 h 193"/>
                <a:gd name="T22" fmla="*/ 291 w 541"/>
                <a:gd name="T23" fmla="*/ 440 h 193"/>
                <a:gd name="T24" fmla="*/ 315 w 541"/>
                <a:gd name="T25" fmla="*/ 425 h 193"/>
                <a:gd name="T26" fmla="*/ 340 w 541"/>
                <a:gd name="T27" fmla="*/ 410 h 193"/>
                <a:gd name="T28" fmla="*/ 365 w 541"/>
                <a:gd name="T29" fmla="*/ 394 h 193"/>
                <a:gd name="T30" fmla="*/ 389 w 541"/>
                <a:gd name="T31" fmla="*/ 379 h 193"/>
                <a:gd name="T32" fmla="*/ 414 w 541"/>
                <a:gd name="T33" fmla="*/ 364 h 193"/>
                <a:gd name="T34" fmla="*/ 439 w 541"/>
                <a:gd name="T35" fmla="*/ 352 h 193"/>
                <a:gd name="T36" fmla="*/ 463 w 541"/>
                <a:gd name="T37" fmla="*/ 341 h 193"/>
                <a:gd name="T38" fmla="*/ 488 w 541"/>
                <a:gd name="T39" fmla="*/ 325 h 193"/>
                <a:gd name="T40" fmla="*/ 513 w 541"/>
                <a:gd name="T41" fmla="*/ 314 h 193"/>
                <a:gd name="T42" fmla="*/ 537 w 541"/>
                <a:gd name="T43" fmla="*/ 302 h 193"/>
                <a:gd name="T44" fmla="*/ 562 w 541"/>
                <a:gd name="T45" fmla="*/ 291 h 193"/>
                <a:gd name="T46" fmla="*/ 586 w 541"/>
                <a:gd name="T47" fmla="*/ 280 h 193"/>
                <a:gd name="T48" fmla="*/ 611 w 541"/>
                <a:gd name="T49" fmla="*/ 268 h 193"/>
                <a:gd name="T50" fmla="*/ 636 w 541"/>
                <a:gd name="T51" fmla="*/ 257 h 193"/>
                <a:gd name="T52" fmla="*/ 660 w 541"/>
                <a:gd name="T53" fmla="*/ 245 h 193"/>
                <a:gd name="T54" fmla="*/ 685 w 541"/>
                <a:gd name="T55" fmla="*/ 234 h 193"/>
                <a:gd name="T56" fmla="*/ 710 w 541"/>
                <a:gd name="T57" fmla="*/ 222 h 193"/>
                <a:gd name="T58" fmla="*/ 734 w 541"/>
                <a:gd name="T59" fmla="*/ 214 h 193"/>
                <a:gd name="T60" fmla="*/ 759 w 541"/>
                <a:gd name="T61" fmla="*/ 203 h 193"/>
                <a:gd name="T62" fmla="*/ 784 w 541"/>
                <a:gd name="T63" fmla="*/ 191 h 193"/>
                <a:gd name="T64" fmla="*/ 808 w 541"/>
                <a:gd name="T65" fmla="*/ 184 h 193"/>
                <a:gd name="T66" fmla="*/ 833 w 541"/>
                <a:gd name="T67" fmla="*/ 172 h 193"/>
                <a:gd name="T68" fmla="*/ 857 w 541"/>
                <a:gd name="T69" fmla="*/ 165 h 193"/>
                <a:gd name="T70" fmla="*/ 882 w 541"/>
                <a:gd name="T71" fmla="*/ 153 h 193"/>
                <a:gd name="T72" fmla="*/ 907 w 541"/>
                <a:gd name="T73" fmla="*/ 146 h 193"/>
                <a:gd name="T74" fmla="*/ 931 w 541"/>
                <a:gd name="T75" fmla="*/ 134 h 193"/>
                <a:gd name="T76" fmla="*/ 956 w 541"/>
                <a:gd name="T77" fmla="*/ 126 h 193"/>
                <a:gd name="T78" fmla="*/ 981 w 541"/>
                <a:gd name="T79" fmla="*/ 119 h 193"/>
                <a:gd name="T80" fmla="*/ 1005 w 541"/>
                <a:gd name="T81" fmla="*/ 107 h 193"/>
                <a:gd name="T82" fmla="*/ 1030 w 541"/>
                <a:gd name="T83" fmla="*/ 100 h 193"/>
                <a:gd name="T84" fmla="*/ 1055 w 541"/>
                <a:gd name="T85" fmla="*/ 92 h 193"/>
                <a:gd name="T86" fmla="*/ 1079 w 541"/>
                <a:gd name="T87" fmla="*/ 80 h 193"/>
                <a:gd name="T88" fmla="*/ 1104 w 541"/>
                <a:gd name="T89" fmla="*/ 73 h 193"/>
                <a:gd name="T90" fmla="*/ 1128 w 541"/>
                <a:gd name="T91" fmla="*/ 65 h 193"/>
                <a:gd name="T92" fmla="*/ 1153 w 541"/>
                <a:gd name="T93" fmla="*/ 57 h 193"/>
                <a:gd name="T94" fmla="*/ 1178 w 541"/>
                <a:gd name="T95" fmla="*/ 50 h 193"/>
                <a:gd name="T96" fmla="*/ 1202 w 541"/>
                <a:gd name="T97" fmla="*/ 38 h 193"/>
                <a:gd name="T98" fmla="*/ 1227 w 541"/>
                <a:gd name="T99" fmla="*/ 31 h 193"/>
                <a:gd name="T100" fmla="*/ 1252 w 541"/>
                <a:gd name="T101" fmla="*/ 23 h 193"/>
                <a:gd name="T102" fmla="*/ 1276 w 541"/>
                <a:gd name="T103" fmla="*/ 15 h 193"/>
                <a:gd name="T104" fmla="*/ 1301 w 541"/>
                <a:gd name="T105" fmla="*/ 8 h 193"/>
                <a:gd name="T106" fmla="*/ 1326 w 541"/>
                <a:gd name="T107" fmla="*/ 0 h 1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1"/>
                <a:gd name="T163" fmla="*/ 0 h 193"/>
                <a:gd name="T164" fmla="*/ 541 w 541"/>
                <a:gd name="T165" fmla="*/ 193 h 1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1" h="193">
                  <a:moveTo>
                    <a:pt x="0" y="193"/>
                  </a:moveTo>
                  <a:lnTo>
                    <a:pt x="2" y="190"/>
                  </a:lnTo>
                  <a:lnTo>
                    <a:pt x="4" y="187"/>
                  </a:lnTo>
                  <a:lnTo>
                    <a:pt x="6" y="184"/>
                  </a:lnTo>
                  <a:lnTo>
                    <a:pt x="8" y="182"/>
                  </a:lnTo>
                  <a:lnTo>
                    <a:pt x="10" y="180"/>
                  </a:lnTo>
                  <a:lnTo>
                    <a:pt x="12" y="178"/>
                  </a:lnTo>
                  <a:lnTo>
                    <a:pt x="14" y="176"/>
                  </a:lnTo>
                  <a:lnTo>
                    <a:pt x="16" y="174"/>
                  </a:lnTo>
                  <a:lnTo>
                    <a:pt x="18" y="172"/>
                  </a:lnTo>
                  <a:lnTo>
                    <a:pt x="20" y="170"/>
                  </a:lnTo>
                  <a:lnTo>
                    <a:pt x="22" y="168"/>
                  </a:lnTo>
                  <a:lnTo>
                    <a:pt x="24" y="167"/>
                  </a:lnTo>
                  <a:lnTo>
                    <a:pt x="26" y="165"/>
                  </a:lnTo>
                  <a:lnTo>
                    <a:pt x="28" y="164"/>
                  </a:lnTo>
                  <a:lnTo>
                    <a:pt x="30" y="162"/>
                  </a:lnTo>
                  <a:lnTo>
                    <a:pt x="32" y="161"/>
                  </a:lnTo>
                  <a:lnTo>
                    <a:pt x="34" y="159"/>
                  </a:lnTo>
                  <a:lnTo>
                    <a:pt x="36" y="158"/>
                  </a:lnTo>
                  <a:lnTo>
                    <a:pt x="38" y="156"/>
                  </a:lnTo>
                  <a:lnTo>
                    <a:pt x="40" y="155"/>
                  </a:lnTo>
                  <a:lnTo>
                    <a:pt x="42" y="154"/>
                  </a:lnTo>
                  <a:lnTo>
                    <a:pt x="44" y="152"/>
                  </a:lnTo>
                  <a:lnTo>
                    <a:pt x="46" y="151"/>
                  </a:lnTo>
                  <a:lnTo>
                    <a:pt x="48" y="150"/>
                  </a:lnTo>
                  <a:lnTo>
                    <a:pt x="50" y="149"/>
                  </a:lnTo>
                  <a:lnTo>
                    <a:pt x="52" y="147"/>
                  </a:lnTo>
                  <a:lnTo>
                    <a:pt x="54" y="146"/>
                  </a:lnTo>
                  <a:lnTo>
                    <a:pt x="56" y="145"/>
                  </a:lnTo>
                  <a:lnTo>
                    <a:pt x="58" y="144"/>
                  </a:lnTo>
                  <a:lnTo>
                    <a:pt x="60" y="143"/>
                  </a:lnTo>
                  <a:lnTo>
                    <a:pt x="62" y="142"/>
                  </a:lnTo>
                  <a:lnTo>
                    <a:pt x="64" y="140"/>
                  </a:lnTo>
                  <a:lnTo>
                    <a:pt x="66" y="139"/>
                  </a:lnTo>
                  <a:lnTo>
                    <a:pt x="68" y="138"/>
                  </a:lnTo>
                  <a:lnTo>
                    <a:pt x="70" y="137"/>
                  </a:lnTo>
                  <a:lnTo>
                    <a:pt x="72" y="136"/>
                  </a:lnTo>
                  <a:lnTo>
                    <a:pt x="74" y="135"/>
                  </a:lnTo>
                  <a:lnTo>
                    <a:pt x="76" y="134"/>
                  </a:lnTo>
                  <a:lnTo>
                    <a:pt x="78" y="133"/>
                  </a:lnTo>
                  <a:lnTo>
                    <a:pt x="80" y="132"/>
                  </a:lnTo>
                  <a:lnTo>
                    <a:pt x="82" y="131"/>
                  </a:lnTo>
                  <a:lnTo>
                    <a:pt x="84" y="130"/>
                  </a:lnTo>
                  <a:lnTo>
                    <a:pt x="86" y="129"/>
                  </a:lnTo>
                  <a:lnTo>
                    <a:pt x="88" y="128"/>
                  </a:lnTo>
                  <a:lnTo>
                    <a:pt x="90" y="127"/>
                  </a:lnTo>
                  <a:lnTo>
                    <a:pt x="92" y="126"/>
                  </a:lnTo>
                  <a:lnTo>
                    <a:pt x="94" y="125"/>
                  </a:lnTo>
                  <a:lnTo>
                    <a:pt x="96" y="124"/>
                  </a:lnTo>
                  <a:lnTo>
                    <a:pt x="98" y="123"/>
                  </a:lnTo>
                  <a:lnTo>
                    <a:pt x="100" y="123"/>
                  </a:lnTo>
                  <a:lnTo>
                    <a:pt x="102" y="122"/>
                  </a:lnTo>
                  <a:lnTo>
                    <a:pt x="104" y="121"/>
                  </a:lnTo>
                  <a:lnTo>
                    <a:pt x="106" y="120"/>
                  </a:lnTo>
                  <a:lnTo>
                    <a:pt x="108" y="119"/>
                  </a:lnTo>
                  <a:lnTo>
                    <a:pt x="110" y="118"/>
                  </a:lnTo>
                  <a:lnTo>
                    <a:pt x="112" y="117"/>
                  </a:lnTo>
                  <a:lnTo>
                    <a:pt x="114" y="116"/>
                  </a:lnTo>
                  <a:lnTo>
                    <a:pt x="116" y="116"/>
                  </a:lnTo>
                  <a:lnTo>
                    <a:pt x="118" y="115"/>
                  </a:lnTo>
                  <a:lnTo>
                    <a:pt x="120" y="114"/>
                  </a:lnTo>
                  <a:lnTo>
                    <a:pt x="122" y="113"/>
                  </a:lnTo>
                  <a:lnTo>
                    <a:pt x="124" y="112"/>
                  </a:lnTo>
                  <a:lnTo>
                    <a:pt x="126" y="111"/>
                  </a:lnTo>
                  <a:lnTo>
                    <a:pt x="128" y="111"/>
                  </a:lnTo>
                  <a:lnTo>
                    <a:pt x="130" y="110"/>
                  </a:lnTo>
                  <a:lnTo>
                    <a:pt x="132" y="109"/>
                  </a:lnTo>
                  <a:lnTo>
                    <a:pt x="134" y="108"/>
                  </a:lnTo>
                  <a:lnTo>
                    <a:pt x="136" y="107"/>
                  </a:lnTo>
                  <a:lnTo>
                    <a:pt x="138" y="107"/>
                  </a:lnTo>
                  <a:lnTo>
                    <a:pt x="140" y="106"/>
                  </a:lnTo>
                  <a:lnTo>
                    <a:pt x="142" y="105"/>
                  </a:lnTo>
                  <a:lnTo>
                    <a:pt x="144" y="104"/>
                  </a:lnTo>
                  <a:lnTo>
                    <a:pt x="146" y="104"/>
                  </a:lnTo>
                  <a:lnTo>
                    <a:pt x="148" y="103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99"/>
                  </a:lnTo>
                  <a:lnTo>
                    <a:pt x="160" y="98"/>
                  </a:lnTo>
                  <a:lnTo>
                    <a:pt x="162" y="98"/>
                  </a:lnTo>
                  <a:lnTo>
                    <a:pt x="164" y="97"/>
                  </a:lnTo>
                  <a:lnTo>
                    <a:pt x="166" y="96"/>
                  </a:lnTo>
                  <a:lnTo>
                    <a:pt x="168" y="95"/>
                  </a:lnTo>
                  <a:lnTo>
                    <a:pt x="170" y="95"/>
                  </a:lnTo>
                  <a:lnTo>
                    <a:pt x="172" y="94"/>
                  </a:lnTo>
                  <a:lnTo>
                    <a:pt x="174" y="93"/>
                  </a:lnTo>
                  <a:lnTo>
                    <a:pt x="176" y="93"/>
                  </a:lnTo>
                  <a:lnTo>
                    <a:pt x="178" y="92"/>
                  </a:lnTo>
                  <a:lnTo>
                    <a:pt x="180" y="91"/>
                  </a:lnTo>
                  <a:lnTo>
                    <a:pt x="182" y="91"/>
                  </a:lnTo>
                  <a:lnTo>
                    <a:pt x="184" y="90"/>
                  </a:lnTo>
                  <a:lnTo>
                    <a:pt x="186" y="89"/>
                  </a:lnTo>
                  <a:lnTo>
                    <a:pt x="188" y="89"/>
                  </a:lnTo>
                  <a:lnTo>
                    <a:pt x="190" y="88"/>
                  </a:lnTo>
                  <a:lnTo>
                    <a:pt x="192" y="87"/>
                  </a:lnTo>
                  <a:lnTo>
                    <a:pt x="194" y="87"/>
                  </a:lnTo>
                  <a:lnTo>
                    <a:pt x="196" y="86"/>
                  </a:lnTo>
                  <a:lnTo>
                    <a:pt x="198" y="85"/>
                  </a:lnTo>
                  <a:lnTo>
                    <a:pt x="200" y="85"/>
                  </a:lnTo>
                  <a:lnTo>
                    <a:pt x="202" y="84"/>
                  </a:lnTo>
                  <a:lnTo>
                    <a:pt x="204" y="83"/>
                  </a:lnTo>
                  <a:lnTo>
                    <a:pt x="206" y="83"/>
                  </a:lnTo>
                  <a:lnTo>
                    <a:pt x="208" y="82"/>
                  </a:lnTo>
                  <a:lnTo>
                    <a:pt x="210" y="81"/>
                  </a:lnTo>
                  <a:lnTo>
                    <a:pt x="212" y="81"/>
                  </a:lnTo>
                  <a:lnTo>
                    <a:pt x="214" y="80"/>
                  </a:lnTo>
                  <a:lnTo>
                    <a:pt x="216" y="79"/>
                  </a:lnTo>
                  <a:lnTo>
                    <a:pt x="218" y="79"/>
                  </a:lnTo>
                  <a:lnTo>
                    <a:pt x="220" y="78"/>
                  </a:lnTo>
                  <a:lnTo>
                    <a:pt x="222" y="78"/>
                  </a:lnTo>
                  <a:lnTo>
                    <a:pt x="224" y="77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5"/>
                  </a:lnTo>
                  <a:lnTo>
                    <a:pt x="232" y="74"/>
                  </a:lnTo>
                  <a:lnTo>
                    <a:pt x="234" y="74"/>
                  </a:lnTo>
                  <a:lnTo>
                    <a:pt x="236" y="73"/>
                  </a:lnTo>
                  <a:lnTo>
                    <a:pt x="238" y="73"/>
                  </a:lnTo>
                  <a:lnTo>
                    <a:pt x="240" y="72"/>
                  </a:lnTo>
                  <a:lnTo>
                    <a:pt x="242" y="71"/>
                  </a:lnTo>
                  <a:lnTo>
                    <a:pt x="244" y="71"/>
                  </a:lnTo>
                  <a:lnTo>
                    <a:pt x="246" y="70"/>
                  </a:lnTo>
                  <a:lnTo>
                    <a:pt x="248" y="70"/>
                  </a:lnTo>
                  <a:lnTo>
                    <a:pt x="250" y="69"/>
                  </a:lnTo>
                  <a:lnTo>
                    <a:pt x="252" y="69"/>
                  </a:lnTo>
                  <a:lnTo>
                    <a:pt x="254" y="68"/>
                  </a:lnTo>
                  <a:lnTo>
                    <a:pt x="256" y="67"/>
                  </a:lnTo>
                  <a:lnTo>
                    <a:pt x="258" y="67"/>
                  </a:lnTo>
                  <a:lnTo>
                    <a:pt x="260" y="66"/>
                  </a:lnTo>
                  <a:lnTo>
                    <a:pt x="262" y="66"/>
                  </a:lnTo>
                  <a:lnTo>
                    <a:pt x="264" y="65"/>
                  </a:lnTo>
                  <a:lnTo>
                    <a:pt x="266" y="64"/>
                  </a:lnTo>
                  <a:lnTo>
                    <a:pt x="268" y="64"/>
                  </a:lnTo>
                  <a:lnTo>
                    <a:pt x="270" y="63"/>
                  </a:lnTo>
                  <a:lnTo>
                    <a:pt x="272" y="63"/>
                  </a:lnTo>
                  <a:lnTo>
                    <a:pt x="274" y="62"/>
                  </a:lnTo>
                  <a:lnTo>
                    <a:pt x="276" y="62"/>
                  </a:lnTo>
                  <a:lnTo>
                    <a:pt x="278" y="61"/>
                  </a:lnTo>
                  <a:lnTo>
                    <a:pt x="280" y="61"/>
                  </a:lnTo>
                  <a:lnTo>
                    <a:pt x="282" y="60"/>
                  </a:lnTo>
                  <a:lnTo>
                    <a:pt x="284" y="59"/>
                  </a:lnTo>
                  <a:lnTo>
                    <a:pt x="286" y="59"/>
                  </a:lnTo>
                  <a:lnTo>
                    <a:pt x="288" y="58"/>
                  </a:lnTo>
                  <a:lnTo>
                    <a:pt x="290" y="58"/>
                  </a:lnTo>
                  <a:lnTo>
                    <a:pt x="292" y="57"/>
                  </a:lnTo>
                  <a:lnTo>
                    <a:pt x="294" y="57"/>
                  </a:lnTo>
                  <a:lnTo>
                    <a:pt x="296" y="56"/>
                  </a:lnTo>
                  <a:lnTo>
                    <a:pt x="298" y="56"/>
                  </a:lnTo>
                  <a:lnTo>
                    <a:pt x="300" y="55"/>
                  </a:lnTo>
                  <a:lnTo>
                    <a:pt x="302" y="55"/>
                  </a:lnTo>
                  <a:lnTo>
                    <a:pt x="304" y="54"/>
                  </a:lnTo>
                  <a:lnTo>
                    <a:pt x="306" y="53"/>
                  </a:lnTo>
                  <a:lnTo>
                    <a:pt x="308" y="53"/>
                  </a:lnTo>
                  <a:lnTo>
                    <a:pt x="310" y="52"/>
                  </a:lnTo>
                  <a:lnTo>
                    <a:pt x="312" y="52"/>
                  </a:lnTo>
                  <a:lnTo>
                    <a:pt x="314" y="51"/>
                  </a:lnTo>
                  <a:lnTo>
                    <a:pt x="316" y="51"/>
                  </a:lnTo>
                  <a:lnTo>
                    <a:pt x="318" y="50"/>
                  </a:lnTo>
                  <a:lnTo>
                    <a:pt x="320" y="50"/>
                  </a:lnTo>
                  <a:lnTo>
                    <a:pt x="322" y="49"/>
                  </a:lnTo>
                  <a:lnTo>
                    <a:pt x="324" y="49"/>
                  </a:lnTo>
                  <a:lnTo>
                    <a:pt x="326" y="48"/>
                  </a:lnTo>
                  <a:lnTo>
                    <a:pt x="328" y="48"/>
                  </a:lnTo>
                  <a:lnTo>
                    <a:pt x="330" y="47"/>
                  </a:lnTo>
                  <a:lnTo>
                    <a:pt x="332" y="47"/>
                  </a:lnTo>
                  <a:lnTo>
                    <a:pt x="334" y="46"/>
                  </a:lnTo>
                  <a:lnTo>
                    <a:pt x="336" y="46"/>
                  </a:lnTo>
                  <a:lnTo>
                    <a:pt x="338" y="45"/>
                  </a:lnTo>
                  <a:lnTo>
                    <a:pt x="340" y="45"/>
                  </a:lnTo>
                  <a:lnTo>
                    <a:pt x="342" y="44"/>
                  </a:lnTo>
                  <a:lnTo>
                    <a:pt x="344" y="44"/>
                  </a:lnTo>
                  <a:lnTo>
                    <a:pt x="346" y="43"/>
                  </a:lnTo>
                  <a:lnTo>
                    <a:pt x="348" y="43"/>
                  </a:lnTo>
                  <a:lnTo>
                    <a:pt x="350" y="42"/>
                  </a:lnTo>
                  <a:lnTo>
                    <a:pt x="352" y="42"/>
                  </a:lnTo>
                  <a:lnTo>
                    <a:pt x="354" y="41"/>
                  </a:lnTo>
                  <a:lnTo>
                    <a:pt x="356" y="41"/>
                  </a:lnTo>
                  <a:lnTo>
                    <a:pt x="358" y="40"/>
                  </a:lnTo>
                  <a:lnTo>
                    <a:pt x="360" y="40"/>
                  </a:lnTo>
                  <a:lnTo>
                    <a:pt x="362" y="39"/>
                  </a:lnTo>
                  <a:lnTo>
                    <a:pt x="364" y="39"/>
                  </a:lnTo>
                  <a:lnTo>
                    <a:pt x="366" y="38"/>
                  </a:lnTo>
                  <a:lnTo>
                    <a:pt x="368" y="38"/>
                  </a:lnTo>
                  <a:lnTo>
                    <a:pt x="370" y="37"/>
                  </a:lnTo>
                  <a:lnTo>
                    <a:pt x="372" y="37"/>
                  </a:lnTo>
                  <a:lnTo>
                    <a:pt x="374" y="36"/>
                  </a:lnTo>
                  <a:lnTo>
                    <a:pt x="376" y="36"/>
                  </a:lnTo>
                  <a:lnTo>
                    <a:pt x="378" y="35"/>
                  </a:lnTo>
                  <a:lnTo>
                    <a:pt x="380" y="35"/>
                  </a:lnTo>
                  <a:lnTo>
                    <a:pt x="382" y="34"/>
                  </a:lnTo>
                  <a:lnTo>
                    <a:pt x="384" y="34"/>
                  </a:lnTo>
                  <a:lnTo>
                    <a:pt x="386" y="33"/>
                  </a:lnTo>
                  <a:lnTo>
                    <a:pt x="388" y="33"/>
                  </a:lnTo>
                  <a:lnTo>
                    <a:pt x="390" y="32"/>
                  </a:lnTo>
                  <a:lnTo>
                    <a:pt x="392" y="32"/>
                  </a:lnTo>
                  <a:lnTo>
                    <a:pt x="394" y="31"/>
                  </a:lnTo>
                  <a:lnTo>
                    <a:pt x="396" y="31"/>
                  </a:lnTo>
                  <a:lnTo>
                    <a:pt x="398" y="31"/>
                  </a:lnTo>
                  <a:lnTo>
                    <a:pt x="400" y="30"/>
                  </a:lnTo>
                  <a:lnTo>
                    <a:pt x="402" y="30"/>
                  </a:lnTo>
                  <a:lnTo>
                    <a:pt x="404" y="29"/>
                  </a:lnTo>
                  <a:lnTo>
                    <a:pt x="406" y="29"/>
                  </a:lnTo>
                  <a:lnTo>
                    <a:pt x="408" y="28"/>
                  </a:lnTo>
                  <a:lnTo>
                    <a:pt x="410" y="28"/>
                  </a:lnTo>
                  <a:lnTo>
                    <a:pt x="412" y="27"/>
                  </a:lnTo>
                  <a:lnTo>
                    <a:pt x="414" y="27"/>
                  </a:lnTo>
                  <a:lnTo>
                    <a:pt x="416" y="26"/>
                  </a:lnTo>
                  <a:lnTo>
                    <a:pt x="418" y="26"/>
                  </a:lnTo>
                  <a:lnTo>
                    <a:pt x="420" y="25"/>
                  </a:lnTo>
                  <a:lnTo>
                    <a:pt x="422" y="25"/>
                  </a:lnTo>
                  <a:lnTo>
                    <a:pt x="424" y="25"/>
                  </a:lnTo>
                  <a:lnTo>
                    <a:pt x="426" y="24"/>
                  </a:lnTo>
                  <a:lnTo>
                    <a:pt x="428" y="24"/>
                  </a:lnTo>
                  <a:lnTo>
                    <a:pt x="430" y="23"/>
                  </a:lnTo>
                  <a:lnTo>
                    <a:pt x="432" y="23"/>
                  </a:lnTo>
                  <a:lnTo>
                    <a:pt x="434" y="22"/>
                  </a:lnTo>
                  <a:lnTo>
                    <a:pt x="436" y="22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0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19"/>
                  </a:lnTo>
                  <a:lnTo>
                    <a:pt x="450" y="19"/>
                  </a:lnTo>
                  <a:lnTo>
                    <a:pt x="452" y="18"/>
                  </a:lnTo>
                  <a:lnTo>
                    <a:pt x="454" y="18"/>
                  </a:lnTo>
                  <a:lnTo>
                    <a:pt x="456" y="17"/>
                  </a:lnTo>
                  <a:lnTo>
                    <a:pt x="458" y="17"/>
                  </a:lnTo>
                  <a:lnTo>
                    <a:pt x="460" y="17"/>
                  </a:lnTo>
                  <a:lnTo>
                    <a:pt x="462" y="16"/>
                  </a:lnTo>
                  <a:lnTo>
                    <a:pt x="464" y="16"/>
                  </a:lnTo>
                  <a:lnTo>
                    <a:pt x="466" y="15"/>
                  </a:lnTo>
                  <a:lnTo>
                    <a:pt x="468" y="15"/>
                  </a:lnTo>
                  <a:lnTo>
                    <a:pt x="470" y="14"/>
                  </a:lnTo>
                  <a:lnTo>
                    <a:pt x="472" y="14"/>
                  </a:lnTo>
                  <a:lnTo>
                    <a:pt x="474" y="13"/>
                  </a:lnTo>
                  <a:lnTo>
                    <a:pt x="476" y="13"/>
                  </a:lnTo>
                  <a:lnTo>
                    <a:pt x="478" y="13"/>
                  </a:lnTo>
                  <a:lnTo>
                    <a:pt x="480" y="12"/>
                  </a:lnTo>
                  <a:lnTo>
                    <a:pt x="482" y="12"/>
                  </a:lnTo>
                  <a:lnTo>
                    <a:pt x="484" y="11"/>
                  </a:lnTo>
                  <a:lnTo>
                    <a:pt x="486" y="11"/>
                  </a:lnTo>
                  <a:lnTo>
                    <a:pt x="488" y="10"/>
                  </a:lnTo>
                  <a:lnTo>
                    <a:pt x="490" y="10"/>
                  </a:lnTo>
                  <a:lnTo>
                    <a:pt x="492" y="10"/>
                  </a:lnTo>
                  <a:lnTo>
                    <a:pt x="494" y="9"/>
                  </a:lnTo>
                  <a:lnTo>
                    <a:pt x="496" y="9"/>
                  </a:lnTo>
                  <a:lnTo>
                    <a:pt x="498" y="8"/>
                  </a:lnTo>
                  <a:lnTo>
                    <a:pt x="500" y="8"/>
                  </a:lnTo>
                  <a:lnTo>
                    <a:pt x="502" y="8"/>
                  </a:lnTo>
                  <a:lnTo>
                    <a:pt x="504" y="7"/>
                  </a:lnTo>
                  <a:lnTo>
                    <a:pt x="506" y="7"/>
                  </a:lnTo>
                  <a:lnTo>
                    <a:pt x="508" y="6"/>
                  </a:lnTo>
                  <a:lnTo>
                    <a:pt x="510" y="6"/>
                  </a:lnTo>
                  <a:lnTo>
                    <a:pt x="512" y="5"/>
                  </a:lnTo>
                  <a:lnTo>
                    <a:pt x="514" y="5"/>
                  </a:lnTo>
                  <a:lnTo>
                    <a:pt x="516" y="5"/>
                  </a:lnTo>
                  <a:lnTo>
                    <a:pt x="518" y="4"/>
                  </a:lnTo>
                  <a:lnTo>
                    <a:pt x="520" y="4"/>
                  </a:lnTo>
                  <a:lnTo>
                    <a:pt x="522" y="3"/>
                  </a:lnTo>
                  <a:lnTo>
                    <a:pt x="524" y="3"/>
                  </a:lnTo>
                  <a:lnTo>
                    <a:pt x="526" y="3"/>
                  </a:lnTo>
                  <a:lnTo>
                    <a:pt x="528" y="2"/>
                  </a:lnTo>
                  <a:lnTo>
                    <a:pt x="530" y="2"/>
                  </a:lnTo>
                  <a:lnTo>
                    <a:pt x="532" y="1"/>
                  </a:lnTo>
                  <a:lnTo>
                    <a:pt x="534" y="1"/>
                  </a:lnTo>
                  <a:lnTo>
                    <a:pt x="536" y="1"/>
                  </a:lnTo>
                  <a:lnTo>
                    <a:pt x="538" y="0"/>
                  </a:lnTo>
                  <a:lnTo>
                    <a:pt x="540" y="0"/>
                  </a:lnTo>
                  <a:lnTo>
                    <a:pt x="54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2149" name="Rectangle 177"/>
            <p:cNvSpPr>
              <a:spLocks noChangeArrowheads="1"/>
            </p:cNvSpPr>
            <p:nvPr/>
          </p:nvSpPr>
          <p:spPr bwMode="auto">
            <a:xfrm>
              <a:off x="2759" y="2182"/>
              <a:ext cx="2518" cy="2047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181" name="Oval 180"/>
          <p:cNvSpPr/>
          <p:nvPr/>
        </p:nvSpPr>
        <p:spPr>
          <a:xfrm>
            <a:off x="6192838" y="565785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91" grpId="0" animBg="1"/>
      <p:bldP spid="92" grpId="0" animBg="1"/>
      <p:bldP spid="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8802"/>
          </a:xfrm>
        </p:spPr>
        <p:txBody>
          <a:bodyPr>
            <a:normAutofit fontScale="90000"/>
          </a:bodyPr>
          <a:lstStyle/>
          <a:p>
            <a:r>
              <a:rPr lang="en-CA" dirty="0"/>
              <a:t>III) Steps for Solving Radical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8903" y="930302"/>
            <a:ext cx="8018890" cy="5376672"/>
          </a:xfrm>
        </p:spPr>
        <p:txBody>
          <a:bodyPr>
            <a:normAutofit/>
          </a:bodyPr>
          <a:lstStyle/>
          <a:p>
            <a:r>
              <a:rPr lang="en-CA" dirty="0"/>
              <a:t>When solving an equation with a radical, </a:t>
            </a:r>
          </a:p>
          <a:p>
            <a:pPr lvl="1"/>
            <a:r>
              <a:rPr lang="en-CA" sz="2400" dirty="0"/>
              <a:t>Isolate the radical</a:t>
            </a:r>
          </a:p>
          <a:p>
            <a:pPr lvl="1"/>
            <a:r>
              <a:rPr lang="en-CA" sz="2400" dirty="0"/>
              <a:t>Then square both sides to eliminate the radical</a:t>
            </a:r>
          </a:p>
          <a:p>
            <a:pPr lvl="1"/>
            <a:r>
              <a:rPr lang="en-CA" sz="2400" dirty="0"/>
              <a:t>Then solve it algebraically by expanding or factoring </a:t>
            </a:r>
          </a:p>
          <a:p>
            <a:pPr lvl="1"/>
            <a:r>
              <a:rPr lang="en-CA" sz="2400" dirty="0"/>
              <a:t>Check if the answer is extraneous, plug it back in to the original equation</a:t>
            </a:r>
          </a:p>
          <a:p>
            <a:pPr lvl="1"/>
            <a:r>
              <a:rPr lang="en-CA" sz="2400" dirty="0"/>
              <a:t>If both sides are equal, then the answer is correct</a:t>
            </a:r>
          </a:p>
          <a:p>
            <a:pPr lvl="1"/>
            <a:r>
              <a:rPr lang="en-CA" sz="2400" dirty="0"/>
              <a:t>If both sides are not equal, then the answer you have is called an “extraneous root”</a:t>
            </a:r>
          </a:p>
          <a:p>
            <a:pPr lvl="1"/>
            <a:r>
              <a:rPr lang="en-CA" sz="2400" dirty="0"/>
              <a:t>You are not required to graph a radical function, but the graphs are provided as a supplement</a:t>
            </a:r>
          </a:p>
          <a:p>
            <a:pPr lvl="1"/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11"/>
          <p:cNvGrpSpPr>
            <a:grpSpLocks noChangeAspect="1"/>
          </p:cNvGrpSpPr>
          <p:nvPr/>
        </p:nvGrpSpPr>
        <p:grpSpPr bwMode="auto">
          <a:xfrm>
            <a:off x="3757738" y="2786255"/>
            <a:ext cx="3703637" cy="2968625"/>
            <a:chOff x="-192" y="1552"/>
            <a:chExt cx="2771" cy="2221"/>
          </a:xfrm>
        </p:grpSpPr>
        <p:sp>
          <p:nvSpPr>
            <p:cNvPr id="3172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3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4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5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6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7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8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79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0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1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2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3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4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5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6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7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8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89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0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1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2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3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4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5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6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7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8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99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0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1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2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3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4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5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6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7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8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09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0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1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2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3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4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215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16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7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8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19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0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221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2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223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4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225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226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7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228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29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30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1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232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3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34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5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236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7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238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39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240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1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242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3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244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5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246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247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48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249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0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251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252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3080" name="Content Placeholder 2"/>
          <p:cNvSpPr>
            <a:spLocks noGrp="1"/>
          </p:cNvSpPr>
          <p:nvPr>
            <p:ph sz="quarter" idx="1"/>
          </p:nvPr>
        </p:nvSpPr>
        <p:spPr>
          <a:xfrm>
            <a:off x="200456" y="178566"/>
            <a:ext cx="7888406" cy="2573337"/>
          </a:xfrm>
        </p:spPr>
        <p:txBody>
          <a:bodyPr>
            <a:normAutofit/>
          </a:bodyPr>
          <a:lstStyle/>
          <a:p>
            <a:pPr eaLnBrk="1" hangingPunct="1"/>
            <a:r>
              <a:rPr lang="en-CA" sz="2200" dirty="0"/>
              <a:t>Isolate the radical</a:t>
            </a:r>
          </a:p>
          <a:p>
            <a:pPr eaLnBrk="1" hangingPunct="1"/>
            <a:r>
              <a:rPr lang="en-CA" sz="2200" dirty="0"/>
              <a:t>Square both sides to eliminate the ‘square root’</a:t>
            </a:r>
          </a:p>
          <a:p>
            <a:pPr eaLnBrk="1" hangingPunct="1"/>
            <a:r>
              <a:rPr lang="en-CA" sz="2200" dirty="0"/>
              <a:t>Solve for “x”</a:t>
            </a:r>
          </a:p>
          <a:p>
            <a:pPr eaLnBrk="1" hangingPunct="1"/>
            <a:r>
              <a:rPr lang="en-CA" sz="2200" dirty="0"/>
              <a:t>Check for “extraneous roots” by plugging it back in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870758"/>
              </p:ext>
            </p:extLst>
          </p:nvPr>
        </p:nvGraphicFramePr>
        <p:xfrm>
          <a:off x="328896" y="1841227"/>
          <a:ext cx="28987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523339" imgH="266584" progId="Equation.DSMT4">
                  <p:embed/>
                </p:oleObj>
              </mc:Choice>
              <mc:Fallback>
                <p:oleObj name="Equation" r:id="rId4" imgW="1523339" imgH="266584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96" y="1841227"/>
                        <a:ext cx="2898775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141238"/>
              </p:ext>
            </p:extLst>
          </p:nvPr>
        </p:nvGraphicFramePr>
        <p:xfrm>
          <a:off x="370171" y="2490515"/>
          <a:ext cx="14986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787400" imgH="241300" progId="Equation.DSMT4">
                  <p:embed/>
                </p:oleObj>
              </mc:Choice>
              <mc:Fallback>
                <p:oleObj name="Equation" r:id="rId6" imgW="787400" imgH="24130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71" y="2490515"/>
                        <a:ext cx="14986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87571"/>
              </p:ext>
            </p:extLst>
          </p:nvPr>
        </p:nvGraphicFramePr>
        <p:xfrm>
          <a:off x="633696" y="3093765"/>
          <a:ext cx="14017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736280" imgH="177723" progId="Equation.DSMT4">
                  <p:embed/>
                </p:oleObj>
              </mc:Choice>
              <mc:Fallback>
                <p:oleObj name="Equation" r:id="rId8" imgW="736280" imgH="177723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96" y="3093765"/>
                        <a:ext cx="14017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635328"/>
              </p:ext>
            </p:extLst>
          </p:nvPr>
        </p:nvGraphicFramePr>
        <p:xfrm>
          <a:off x="1016284" y="3568427"/>
          <a:ext cx="10144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532937" imgH="177646" progId="Equation.DSMT4">
                  <p:embed/>
                </p:oleObj>
              </mc:Choice>
              <mc:Fallback>
                <p:oleObj name="Equation" r:id="rId10" imgW="532937" imgH="177646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284" y="3568427"/>
                        <a:ext cx="101441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059860"/>
              </p:ext>
            </p:extLst>
          </p:nvPr>
        </p:nvGraphicFramePr>
        <p:xfrm>
          <a:off x="1184559" y="4071665"/>
          <a:ext cx="9429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494870" imgH="177646" progId="Equation.DSMT4">
                  <p:embed/>
                </p:oleObj>
              </mc:Choice>
              <mc:Fallback>
                <p:oleObj name="Equation" r:id="rId12" imgW="494870" imgH="177646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559" y="4071665"/>
                        <a:ext cx="94297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1"/>
          <p:cNvGrpSpPr>
            <a:grpSpLocks noChangeAspect="1"/>
          </p:cNvGrpSpPr>
          <p:nvPr/>
        </p:nvGrpSpPr>
        <p:grpSpPr bwMode="auto">
          <a:xfrm>
            <a:off x="3762500" y="2781492"/>
            <a:ext cx="3703638" cy="2962275"/>
            <a:chOff x="-192" y="1556"/>
            <a:chExt cx="2771" cy="2217"/>
          </a:xfrm>
        </p:grpSpPr>
        <p:sp>
          <p:nvSpPr>
            <p:cNvPr id="3089" name="AutoShape 10"/>
            <p:cNvSpPr>
              <a:spLocks noChangeAspect="1" noChangeArrowheads="1" noTextEdit="1"/>
            </p:cNvSpPr>
            <p:nvPr/>
          </p:nvSpPr>
          <p:spPr bwMode="auto">
            <a:xfrm>
              <a:off x="-192" y="1556"/>
              <a:ext cx="2771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0" name="Rectangle 12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22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2" name="Line 14"/>
            <p:cNvSpPr>
              <a:spLocks noChangeShapeType="1"/>
            </p:cNvSpPr>
            <p:nvPr/>
          </p:nvSpPr>
          <p:spPr bwMode="auto">
            <a:xfrm flipV="1">
              <a:off x="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3" name="Line 15"/>
            <p:cNvSpPr>
              <a:spLocks noChangeShapeType="1"/>
            </p:cNvSpPr>
            <p:nvPr/>
          </p:nvSpPr>
          <p:spPr bwMode="auto">
            <a:xfrm flipV="1">
              <a:off x="447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4" name="Line 16"/>
            <p:cNvSpPr>
              <a:spLocks noChangeShapeType="1"/>
            </p:cNvSpPr>
            <p:nvPr/>
          </p:nvSpPr>
          <p:spPr bwMode="auto">
            <a:xfrm flipV="1">
              <a:off x="4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5" name="Line 17"/>
            <p:cNvSpPr>
              <a:spLocks noChangeShapeType="1"/>
            </p:cNvSpPr>
            <p:nvPr/>
          </p:nvSpPr>
          <p:spPr bwMode="auto">
            <a:xfrm flipV="1">
              <a:off x="6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6" name="Line 18"/>
            <p:cNvSpPr>
              <a:spLocks noChangeShapeType="1"/>
            </p:cNvSpPr>
            <p:nvPr/>
          </p:nvSpPr>
          <p:spPr bwMode="auto">
            <a:xfrm flipV="1">
              <a:off x="6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7" name="Line 19"/>
            <p:cNvSpPr>
              <a:spLocks noChangeShapeType="1"/>
            </p:cNvSpPr>
            <p:nvPr/>
          </p:nvSpPr>
          <p:spPr bwMode="auto">
            <a:xfrm flipV="1">
              <a:off x="87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8" name="Line 20"/>
            <p:cNvSpPr>
              <a:spLocks noChangeShapeType="1"/>
            </p:cNvSpPr>
            <p:nvPr/>
          </p:nvSpPr>
          <p:spPr bwMode="auto">
            <a:xfrm flipV="1">
              <a:off x="87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99" name="Line 21"/>
            <p:cNvSpPr>
              <a:spLocks noChangeShapeType="1"/>
            </p:cNvSpPr>
            <p:nvPr/>
          </p:nvSpPr>
          <p:spPr bwMode="auto">
            <a:xfrm flipV="1">
              <a:off x="108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0" name="Line 22"/>
            <p:cNvSpPr>
              <a:spLocks noChangeShapeType="1"/>
            </p:cNvSpPr>
            <p:nvPr/>
          </p:nvSpPr>
          <p:spPr bwMode="auto">
            <a:xfrm flipV="1">
              <a:off x="108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1" name="Line 23"/>
            <p:cNvSpPr>
              <a:spLocks noChangeShapeType="1"/>
            </p:cNvSpPr>
            <p:nvPr/>
          </p:nvSpPr>
          <p:spPr bwMode="auto">
            <a:xfrm flipV="1">
              <a:off x="129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2" name="Line 24"/>
            <p:cNvSpPr>
              <a:spLocks noChangeShapeType="1"/>
            </p:cNvSpPr>
            <p:nvPr/>
          </p:nvSpPr>
          <p:spPr bwMode="auto">
            <a:xfrm flipV="1">
              <a:off x="129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3" name="Line 25"/>
            <p:cNvSpPr>
              <a:spLocks noChangeShapeType="1"/>
            </p:cNvSpPr>
            <p:nvPr/>
          </p:nvSpPr>
          <p:spPr bwMode="auto">
            <a:xfrm flipV="1">
              <a:off x="151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4" name="Line 26"/>
            <p:cNvSpPr>
              <a:spLocks noChangeShapeType="1"/>
            </p:cNvSpPr>
            <p:nvPr/>
          </p:nvSpPr>
          <p:spPr bwMode="auto">
            <a:xfrm flipV="1">
              <a:off x="151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5" name="Line 27"/>
            <p:cNvSpPr>
              <a:spLocks noChangeShapeType="1"/>
            </p:cNvSpPr>
            <p:nvPr/>
          </p:nvSpPr>
          <p:spPr bwMode="auto">
            <a:xfrm flipV="1">
              <a:off x="1721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6" name="Line 28"/>
            <p:cNvSpPr>
              <a:spLocks noChangeShapeType="1"/>
            </p:cNvSpPr>
            <p:nvPr/>
          </p:nvSpPr>
          <p:spPr bwMode="auto">
            <a:xfrm flipV="1">
              <a:off x="1724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7" name="Line 29"/>
            <p:cNvSpPr>
              <a:spLocks noChangeShapeType="1"/>
            </p:cNvSpPr>
            <p:nvPr/>
          </p:nvSpPr>
          <p:spPr bwMode="auto">
            <a:xfrm flipV="1">
              <a:off x="1935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8" name="Line 30"/>
            <p:cNvSpPr>
              <a:spLocks noChangeShapeType="1"/>
            </p:cNvSpPr>
            <p:nvPr/>
          </p:nvSpPr>
          <p:spPr bwMode="auto">
            <a:xfrm flipV="1">
              <a:off x="19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214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0" name="Line 32"/>
            <p:cNvSpPr>
              <a:spLocks noChangeShapeType="1"/>
            </p:cNvSpPr>
            <p:nvPr/>
          </p:nvSpPr>
          <p:spPr bwMode="auto">
            <a:xfrm flipV="1">
              <a:off x="2149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1" name="Line 33"/>
            <p:cNvSpPr>
              <a:spLocks noChangeShapeType="1"/>
            </p:cNvSpPr>
            <p:nvPr/>
          </p:nvSpPr>
          <p:spPr bwMode="auto">
            <a:xfrm flipV="1">
              <a:off x="2360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2" name="Line 34"/>
            <p:cNvSpPr>
              <a:spLocks noChangeShapeType="1"/>
            </p:cNvSpPr>
            <p:nvPr/>
          </p:nvSpPr>
          <p:spPr bwMode="auto">
            <a:xfrm flipV="1">
              <a:off x="236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3" name="Line 35"/>
            <p:cNvSpPr>
              <a:spLocks noChangeShapeType="1"/>
            </p:cNvSpPr>
            <p:nvPr/>
          </p:nvSpPr>
          <p:spPr bwMode="auto">
            <a:xfrm>
              <a:off x="-187" y="351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4" name="Line 36"/>
            <p:cNvSpPr>
              <a:spLocks noChangeShapeType="1"/>
            </p:cNvSpPr>
            <p:nvPr/>
          </p:nvSpPr>
          <p:spPr bwMode="auto">
            <a:xfrm>
              <a:off x="-187" y="352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5" name="Line 37"/>
            <p:cNvSpPr>
              <a:spLocks noChangeShapeType="1"/>
            </p:cNvSpPr>
            <p:nvPr/>
          </p:nvSpPr>
          <p:spPr bwMode="auto">
            <a:xfrm>
              <a:off x="-187" y="327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6" name="Line 38"/>
            <p:cNvSpPr>
              <a:spLocks noChangeShapeType="1"/>
            </p:cNvSpPr>
            <p:nvPr/>
          </p:nvSpPr>
          <p:spPr bwMode="auto">
            <a:xfrm>
              <a:off x="-187" y="327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7" name="Line 39"/>
            <p:cNvSpPr>
              <a:spLocks noChangeShapeType="1"/>
            </p:cNvSpPr>
            <p:nvPr/>
          </p:nvSpPr>
          <p:spPr bwMode="auto">
            <a:xfrm>
              <a:off x="-187" y="278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8" name="Line 40"/>
            <p:cNvSpPr>
              <a:spLocks noChangeShapeType="1"/>
            </p:cNvSpPr>
            <p:nvPr/>
          </p:nvSpPr>
          <p:spPr bwMode="auto">
            <a:xfrm>
              <a:off x="-187" y="278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19" name="Line 41"/>
            <p:cNvSpPr>
              <a:spLocks noChangeShapeType="1"/>
            </p:cNvSpPr>
            <p:nvPr/>
          </p:nvSpPr>
          <p:spPr bwMode="auto">
            <a:xfrm>
              <a:off x="-187" y="253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0" name="Line 42"/>
            <p:cNvSpPr>
              <a:spLocks noChangeShapeType="1"/>
            </p:cNvSpPr>
            <p:nvPr/>
          </p:nvSpPr>
          <p:spPr bwMode="auto">
            <a:xfrm>
              <a:off x="-187" y="2543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1" name="Line 43"/>
            <p:cNvSpPr>
              <a:spLocks noChangeShapeType="1"/>
            </p:cNvSpPr>
            <p:nvPr/>
          </p:nvSpPr>
          <p:spPr bwMode="auto">
            <a:xfrm>
              <a:off x="-187" y="2295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2" name="Line 44"/>
            <p:cNvSpPr>
              <a:spLocks noChangeShapeType="1"/>
            </p:cNvSpPr>
            <p:nvPr/>
          </p:nvSpPr>
          <p:spPr bwMode="auto">
            <a:xfrm>
              <a:off x="-187" y="2299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3" name="Line 45"/>
            <p:cNvSpPr>
              <a:spLocks noChangeShapeType="1"/>
            </p:cNvSpPr>
            <p:nvPr/>
          </p:nvSpPr>
          <p:spPr bwMode="auto">
            <a:xfrm>
              <a:off x="-187" y="2047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4" name="Line 46"/>
            <p:cNvSpPr>
              <a:spLocks noChangeShapeType="1"/>
            </p:cNvSpPr>
            <p:nvPr/>
          </p:nvSpPr>
          <p:spPr bwMode="auto">
            <a:xfrm>
              <a:off x="-187" y="2051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5" name="Line 47"/>
            <p:cNvSpPr>
              <a:spLocks noChangeShapeType="1"/>
            </p:cNvSpPr>
            <p:nvPr/>
          </p:nvSpPr>
          <p:spPr bwMode="auto">
            <a:xfrm>
              <a:off x="-187" y="1804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6" name="Line 48"/>
            <p:cNvSpPr>
              <a:spLocks noChangeShapeType="1"/>
            </p:cNvSpPr>
            <p:nvPr/>
          </p:nvSpPr>
          <p:spPr bwMode="auto">
            <a:xfrm>
              <a:off x="-187" y="1808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7" name="Line 49"/>
            <p:cNvSpPr>
              <a:spLocks noChangeShapeType="1"/>
            </p:cNvSpPr>
            <p:nvPr/>
          </p:nvSpPr>
          <p:spPr bwMode="auto">
            <a:xfrm>
              <a:off x="-187" y="3022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8" name="Line 50"/>
            <p:cNvSpPr>
              <a:spLocks noChangeShapeType="1"/>
            </p:cNvSpPr>
            <p:nvPr/>
          </p:nvSpPr>
          <p:spPr bwMode="auto">
            <a:xfrm>
              <a:off x="-187" y="3026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29" name="Line 51"/>
            <p:cNvSpPr>
              <a:spLocks noChangeShapeType="1"/>
            </p:cNvSpPr>
            <p:nvPr/>
          </p:nvSpPr>
          <p:spPr bwMode="auto">
            <a:xfrm>
              <a:off x="-187" y="3030"/>
              <a:ext cx="2763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0" name="Line 52"/>
            <p:cNvSpPr>
              <a:spLocks noChangeShapeType="1"/>
            </p:cNvSpPr>
            <p:nvPr/>
          </p:nvSpPr>
          <p:spPr bwMode="auto">
            <a:xfrm>
              <a:off x="-187" y="3034"/>
              <a:ext cx="2763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1" name="Rectangle 53"/>
            <p:cNvSpPr>
              <a:spLocks noChangeArrowheads="1"/>
            </p:cNvSpPr>
            <p:nvPr/>
          </p:nvSpPr>
          <p:spPr bwMode="auto">
            <a:xfrm>
              <a:off x="2522" y="2898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2547" y="2993"/>
              <a:ext cx="24" cy="74"/>
            </a:xfrm>
            <a:custGeom>
              <a:avLst/>
              <a:gdLst>
                <a:gd name="T0" fmla="*/ 0 w 24"/>
                <a:gd name="T1" fmla="*/ 0 h 74"/>
                <a:gd name="T2" fmla="*/ 24 w 24"/>
                <a:gd name="T3" fmla="*/ 37 h 74"/>
                <a:gd name="T4" fmla="*/ 0 w 24"/>
                <a:gd name="T5" fmla="*/ 74 h 74"/>
                <a:gd name="T6" fmla="*/ 0 w 24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74"/>
                <a:gd name="T14" fmla="*/ 24 w 24"/>
                <a:gd name="T15" fmla="*/ 74 h 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74">
                  <a:moveTo>
                    <a:pt x="0" y="0"/>
                  </a:moveTo>
                  <a:lnTo>
                    <a:pt x="24" y="37"/>
                  </a:lnTo>
                  <a:lnTo>
                    <a:pt x="0" y="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3" name="Line 55"/>
            <p:cNvSpPr>
              <a:spLocks noChangeShapeType="1"/>
            </p:cNvSpPr>
            <p:nvPr/>
          </p:nvSpPr>
          <p:spPr bwMode="auto">
            <a:xfrm flipV="1">
              <a:off x="233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4" name="Line 56"/>
            <p:cNvSpPr>
              <a:spLocks noChangeShapeType="1"/>
            </p:cNvSpPr>
            <p:nvPr/>
          </p:nvSpPr>
          <p:spPr bwMode="auto">
            <a:xfrm flipV="1">
              <a:off x="236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5" name="Line 57"/>
            <p:cNvSpPr>
              <a:spLocks noChangeShapeType="1"/>
            </p:cNvSpPr>
            <p:nvPr/>
          </p:nvSpPr>
          <p:spPr bwMode="auto">
            <a:xfrm flipV="1">
              <a:off x="238" y="1560"/>
              <a:ext cx="1" cy="220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6" name="Line 58"/>
            <p:cNvSpPr>
              <a:spLocks noChangeShapeType="1"/>
            </p:cNvSpPr>
            <p:nvPr/>
          </p:nvSpPr>
          <p:spPr bwMode="auto">
            <a:xfrm flipV="1">
              <a:off x="241" y="1560"/>
              <a:ext cx="1" cy="22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37" name="Rectangle 59"/>
            <p:cNvSpPr>
              <a:spLocks noChangeArrowheads="1"/>
            </p:cNvSpPr>
            <p:nvPr/>
          </p:nvSpPr>
          <p:spPr bwMode="auto">
            <a:xfrm>
              <a:off x="271" y="1552"/>
              <a:ext cx="43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3138" name="Freeform 60"/>
            <p:cNvSpPr>
              <a:spLocks/>
            </p:cNvSpPr>
            <p:nvPr/>
          </p:nvSpPr>
          <p:spPr bwMode="auto">
            <a:xfrm>
              <a:off x="214" y="1564"/>
              <a:ext cx="49" cy="37"/>
            </a:xfrm>
            <a:custGeom>
              <a:avLst/>
              <a:gdLst>
                <a:gd name="T0" fmla="*/ 0 w 49"/>
                <a:gd name="T1" fmla="*/ 37 h 37"/>
                <a:gd name="T2" fmla="*/ 24 w 49"/>
                <a:gd name="T3" fmla="*/ 0 h 37"/>
                <a:gd name="T4" fmla="*/ 49 w 49"/>
                <a:gd name="T5" fmla="*/ 37 h 37"/>
                <a:gd name="T6" fmla="*/ 0 w 49"/>
                <a:gd name="T7" fmla="*/ 37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9"/>
                <a:gd name="T13" fmla="*/ 0 h 37"/>
                <a:gd name="T14" fmla="*/ 49 w 49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9" h="37">
                  <a:moveTo>
                    <a:pt x="0" y="37"/>
                  </a:moveTo>
                  <a:lnTo>
                    <a:pt x="24" y="0"/>
                  </a:lnTo>
                  <a:lnTo>
                    <a:pt x="4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39" name="Rectangle 61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40" name="Line 62"/>
            <p:cNvSpPr>
              <a:spLocks noChangeShapeType="1"/>
            </p:cNvSpPr>
            <p:nvPr/>
          </p:nvSpPr>
          <p:spPr bwMode="auto">
            <a:xfrm>
              <a:off x="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1" name="Rectangle 63"/>
            <p:cNvSpPr>
              <a:spLocks noChangeArrowheads="1"/>
            </p:cNvSpPr>
            <p:nvPr/>
          </p:nvSpPr>
          <p:spPr bwMode="auto">
            <a:xfrm>
              <a:off x="-3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-1</a:t>
              </a:r>
              <a:endParaRPr lang="en-US"/>
            </a:p>
          </p:txBody>
        </p:sp>
        <p:sp>
          <p:nvSpPr>
            <p:cNvPr id="3142" name="Rectangle 64"/>
            <p:cNvSpPr>
              <a:spLocks noChangeArrowheads="1"/>
            </p:cNvSpPr>
            <p:nvPr/>
          </p:nvSpPr>
          <p:spPr bwMode="auto">
            <a:xfrm>
              <a:off x="249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3143" name="Line 65"/>
            <p:cNvSpPr>
              <a:spLocks noChangeShapeType="1"/>
            </p:cNvSpPr>
            <p:nvPr/>
          </p:nvSpPr>
          <p:spPr bwMode="auto">
            <a:xfrm>
              <a:off x="4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4" name="Rectangle 66"/>
            <p:cNvSpPr>
              <a:spLocks noChangeArrowheads="1"/>
            </p:cNvSpPr>
            <p:nvPr/>
          </p:nvSpPr>
          <p:spPr bwMode="auto">
            <a:xfrm>
              <a:off x="45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</a:t>
              </a:r>
              <a:endParaRPr lang="en-US"/>
            </a:p>
          </p:txBody>
        </p:sp>
        <p:sp>
          <p:nvSpPr>
            <p:cNvPr id="3145" name="Line 67"/>
            <p:cNvSpPr>
              <a:spLocks noChangeShapeType="1"/>
            </p:cNvSpPr>
            <p:nvPr/>
          </p:nvSpPr>
          <p:spPr bwMode="auto">
            <a:xfrm>
              <a:off x="6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6" name="Rectangle 68"/>
            <p:cNvSpPr>
              <a:spLocks noChangeArrowheads="1"/>
            </p:cNvSpPr>
            <p:nvPr/>
          </p:nvSpPr>
          <p:spPr bwMode="auto">
            <a:xfrm>
              <a:off x="66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47" name="Line 69"/>
            <p:cNvSpPr>
              <a:spLocks noChangeShapeType="1"/>
            </p:cNvSpPr>
            <p:nvPr/>
          </p:nvSpPr>
          <p:spPr bwMode="auto">
            <a:xfrm>
              <a:off x="87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48" name="Rectangle 70"/>
            <p:cNvSpPr>
              <a:spLocks noChangeArrowheads="1"/>
            </p:cNvSpPr>
            <p:nvPr/>
          </p:nvSpPr>
          <p:spPr bwMode="auto">
            <a:xfrm>
              <a:off x="87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3</a:t>
              </a:r>
              <a:endParaRPr lang="en-US"/>
            </a:p>
          </p:txBody>
        </p:sp>
        <p:sp>
          <p:nvSpPr>
            <p:cNvPr id="3149" name="Line 71"/>
            <p:cNvSpPr>
              <a:spLocks noChangeShapeType="1"/>
            </p:cNvSpPr>
            <p:nvPr/>
          </p:nvSpPr>
          <p:spPr bwMode="auto">
            <a:xfrm>
              <a:off x="108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0" name="Rectangle 72"/>
            <p:cNvSpPr>
              <a:spLocks noChangeArrowheads="1"/>
            </p:cNvSpPr>
            <p:nvPr/>
          </p:nvSpPr>
          <p:spPr bwMode="auto">
            <a:xfrm>
              <a:off x="109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151" name="Line 73"/>
            <p:cNvSpPr>
              <a:spLocks noChangeShapeType="1"/>
            </p:cNvSpPr>
            <p:nvPr/>
          </p:nvSpPr>
          <p:spPr bwMode="auto">
            <a:xfrm>
              <a:off x="129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2" name="Rectangle 74"/>
            <p:cNvSpPr>
              <a:spLocks noChangeArrowheads="1"/>
            </p:cNvSpPr>
            <p:nvPr/>
          </p:nvSpPr>
          <p:spPr bwMode="auto">
            <a:xfrm>
              <a:off x="1302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5</a:t>
              </a:r>
              <a:endParaRPr lang="en-US"/>
            </a:p>
          </p:txBody>
        </p:sp>
        <p:sp>
          <p:nvSpPr>
            <p:cNvPr id="3153" name="Line 75"/>
            <p:cNvSpPr>
              <a:spLocks noChangeShapeType="1"/>
            </p:cNvSpPr>
            <p:nvPr/>
          </p:nvSpPr>
          <p:spPr bwMode="auto">
            <a:xfrm>
              <a:off x="151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4" name="Rectangle 76"/>
            <p:cNvSpPr>
              <a:spLocks noChangeArrowheads="1"/>
            </p:cNvSpPr>
            <p:nvPr/>
          </p:nvSpPr>
          <p:spPr bwMode="auto">
            <a:xfrm>
              <a:off x="1516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3155" name="Line 77"/>
            <p:cNvSpPr>
              <a:spLocks noChangeShapeType="1"/>
            </p:cNvSpPr>
            <p:nvPr/>
          </p:nvSpPr>
          <p:spPr bwMode="auto">
            <a:xfrm>
              <a:off x="1724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6" name="Rectangle 78"/>
            <p:cNvSpPr>
              <a:spLocks noChangeArrowheads="1"/>
            </p:cNvSpPr>
            <p:nvPr/>
          </p:nvSpPr>
          <p:spPr bwMode="auto">
            <a:xfrm>
              <a:off x="1727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7</a:t>
              </a:r>
              <a:endParaRPr lang="en-US"/>
            </a:p>
          </p:txBody>
        </p:sp>
        <p:sp>
          <p:nvSpPr>
            <p:cNvPr id="3157" name="Line 79"/>
            <p:cNvSpPr>
              <a:spLocks noChangeShapeType="1"/>
            </p:cNvSpPr>
            <p:nvPr/>
          </p:nvSpPr>
          <p:spPr bwMode="auto">
            <a:xfrm>
              <a:off x="1938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58" name="Rectangle 80"/>
            <p:cNvSpPr>
              <a:spLocks noChangeArrowheads="1"/>
            </p:cNvSpPr>
            <p:nvPr/>
          </p:nvSpPr>
          <p:spPr bwMode="auto">
            <a:xfrm>
              <a:off x="1940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3159" name="Line 81"/>
            <p:cNvSpPr>
              <a:spLocks noChangeShapeType="1"/>
            </p:cNvSpPr>
            <p:nvPr/>
          </p:nvSpPr>
          <p:spPr bwMode="auto">
            <a:xfrm>
              <a:off x="2149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0" name="Rectangle 82"/>
            <p:cNvSpPr>
              <a:spLocks noChangeArrowheads="1"/>
            </p:cNvSpPr>
            <p:nvPr/>
          </p:nvSpPr>
          <p:spPr bwMode="auto">
            <a:xfrm>
              <a:off x="2151" y="3055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9</a:t>
              </a:r>
              <a:endParaRPr lang="en-US"/>
            </a:p>
          </p:txBody>
        </p:sp>
        <p:sp>
          <p:nvSpPr>
            <p:cNvPr id="3161" name="Line 83"/>
            <p:cNvSpPr>
              <a:spLocks noChangeShapeType="1"/>
            </p:cNvSpPr>
            <p:nvPr/>
          </p:nvSpPr>
          <p:spPr bwMode="auto">
            <a:xfrm>
              <a:off x="2363" y="3009"/>
              <a:ext cx="1" cy="4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2" name="Rectangle 84"/>
            <p:cNvSpPr>
              <a:spLocks noChangeArrowheads="1"/>
            </p:cNvSpPr>
            <p:nvPr/>
          </p:nvSpPr>
          <p:spPr bwMode="auto">
            <a:xfrm>
              <a:off x="2335" y="3055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3163" name="Rectangle 85"/>
            <p:cNvSpPr>
              <a:spLocks noChangeArrowheads="1"/>
            </p:cNvSpPr>
            <p:nvPr/>
          </p:nvSpPr>
          <p:spPr bwMode="auto">
            <a:xfrm>
              <a:off x="168" y="3480"/>
              <a:ext cx="81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3164" name="Line 86"/>
            <p:cNvSpPr>
              <a:spLocks noChangeShapeType="1"/>
            </p:cNvSpPr>
            <p:nvPr/>
          </p:nvSpPr>
          <p:spPr bwMode="auto">
            <a:xfrm>
              <a:off x="225" y="352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5" name="Rectangle 87"/>
            <p:cNvSpPr>
              <a:spLocks noChangeArrowheads="1"/>
            </p:cNvSpPr>
            <p:nvPr/>
          </p:nvSpPr>
          <p:spPr bwMode="auto">
            <a:xfrm>
              <a:off x="195" y="2501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3166" name="Line 88"/>
            <p:cNvSpPr>
              <a:spLocks noChangeShapeType="1"/>
            </p:cNvSpPr>
            <p:nvPr/>
          </p:nvSpPr>
          <p:spPr bwMode="auto">
            <a:xfrm>
              <a:off x="225" y="2543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7" name="Rectangle 89"/>
            <p:cNvSpPr>
              <a:spLocks noChangeArrowheads="1"/>
            </p:cNvSpPr>
            <p:nvPr/>
          </p:nvSpPr>
          <p:spPr bwMode="auto">
            <a:xfrm>
              <a:off x="195" y="2010"/>
              <a:ext cx="54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3" name="Line 90"/>
            <p:cNvSpPr>
              <a:spLocks noChangeShapeType="1"/>
            </p:cNvSpPr>
            <p:nvPr/>
          </p:nvSpPr>
          <p:spPr bwMode="auto">
            <a:xfrm>
              <a:off x="225" y="2051"/>
              <a:ext cx="29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169" name="Freeform 91"/>
            <p:cNvSpPr>
              <a:spLocks/>
            </p:cNvSpPr>
            <p:nvPr/>
          </p:nvSpPr>
          <p:spPr bwMode="auto">
            <a:xfrm>
              <a:off x="344" y="2898"/>
              <a:ext cx="32" cy="132"/>
            </a:xfrm>
            <a:custGeom>
              <a:avLst/>
              <a:gdLst>
                <a:gd name="T0" fmla="*/ 32 w 12"/>
                <a:gd name="T1" fmla="*/ 0 h 32"/>
                <a:gd name="T2" fmla="*/ 27 w 12"/>
                <a:gd name="T3" fmla="*/ 12 h 32"/>
                <a:gd name="T4" fmla="*/ 21 w 12"/>
                <a:gd name="T5" fmla="*/ 25 h 32"/>
                <a:gd name="T6" fmla="*/ 16 w 12"/>
                <a:gd name="T7" fmla="*/ 37 h 32"/>
                <a:gd name="T8" fmla="*/ 11 w 12"/>
                <a:gd name="T9" fmla="*/ 58 h 32"/>
                <a:gd name="T10" fmla="*/ 5 w 12"/>
                <a:gd name="T11" fmla="*/ 78 h 32"/>
                <a:gd name="T12" fmla="*/ 3 w 12"/>
                <a:gd name="T13" fmla="*/ 99 h 32"/>
                <a:gd name="T14" fmla="*/ 0 w 12"/>
                <a:gd name="T15" fmla="*/ 111 h 32"/>
                <a:gd name="T16" fmla="*/ 0 w 12"/>
                <a:gd name="T17" fmla="*/ 120 h 32"/>
                <a:gd name="T18" fmla="*/ 0 w 12"/>
                <a:gd name="T19" fmla="*/ 128 h 32"/>
                <a:gd name="T20" fmla="*/ 0 w 12"/>
                <a:gd name="T21" fmla="*/ 132 h 32"/>
                <a:gd name="T22" fmla="*/ 0 w 12"/>
                <a:gd name="T23" fmla="*/ 132 h 3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2"/>
                <a:gd name="T37" fmla="*/ 0 h 32"/>
                <a:gd name="T38" fmla="*/ 12 w 12"/>
                <a:gd name="T39" fmla="*/ 32 h 3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2" h="32">
                  <a:moveTo>
                    <a:pt x="12" y="0"/>
                  </a:moveTo>
                  <a:lnTo>
                    <a:pt x="10" y="3"/>
                  </a:lnTo>
                  <a:lnTo>
                    <a:pt x="8" y="6"/>
                  </a:lnTo>
                  <a:lnTo>
                    <a:pt x="6" y="9"/>
                  </a:lnTo>
                  <a:lnTo>
                    <a:pt x="4" y="14"/>
                  </a:lnTo>
                  <a:lnTo>
                    <a:pt x="2" y="19"/>
                  </a:lnTo>
                  <a:lnTo>
                    <a:pt x="1" y="24"/>
                  </a:lnTo>
                  <a:lnTo>
                    <a:pt x="0" y="27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0" name="Freeform 92"/>
            <p:cNvSpPr>
              <a:spLocks/>
            </p:cNvSpPr>
            <p:nvPr/>
          </p:nvSpPr>
          <p:spPr bwMode="auto">
            <a:xfrm>
              <a:off x="376" y="1911"/>
              <a:ext cx="2200" cy="987"/>
            </a:xfrm>
            <a:custGeom>
              <a:avLst/>
              <a:gdLst>
                <a:gd name="T0" fmla="*/ 32 w 813"/>
                <a:gd name="T1" fmla="*/ 929 h 239"/>
                <a:gd name="T2" fmla="*/ 70 w 813"/>
                <a:gd name="T3" fmla="*/ 880 h 239"/>
                <a:gd name="T4" fmla="*/ 108 w 813"/>
                <a:gd name="T5" fmla="*/ 838 h 239"/>
                <a:gd name="T6" fmla="*/ 146 w 813"/>
                <a:gd name="T7" fmla="*/ 805 h 239"/>
                <a:gd name="T8" fmla="*/ 184 w 813"/>
                <a:gd name="T9" fmla="*/ 772 h 239"/>
                <a:gd name="T10" fmla="*/ 222 w 813"/>
                <a:gd name="T11" fmla="*/ 743 h 239"/>
                <a:gd name="T12" fmla="*/ 260 w 813"/>
                <a:gd name="T13" fmla="*/ 714 h 239"/>
                <a:gd name="T14" fmla="*/ 298 w 813"/>
                <a:gd name="T15" fmla="*/ 690 h 239"/>
                <a:gd name="T16" fmla="*/ 336 w 813"/>
                <a:gd name="T17" fmla="*/ 665 h 239"/>
                <a:gd name="T18" fmla="*/ 373 w 813"/>
                <a:gd name="T19" fmla="*/ 644 h 239"/>
                <a:gd name="T20" fmla="*/ 411 w 813"/>
                <a:gd name="T21" fmla="*/ 619 h 239"/>
                <a:gd name="T22" fmla="*/ 449 w 813"/>
                <a:gd name="T23" fmla="*/ 599 h 239"/>
                <a:gd name="T24" fmla="*/ 487 w 813"/>
                <a:gd name="T25" fmla="*/ 578 h 239"/>
                <a:gd name="T26" fmla="*/ 525 w 813"/>
                <a:gd name="T27" fmla="*/ 562 h 239"/>
                <a:gd name="T28" fmla="*/ 563 w 813"/>
                <a:gd name="T29" fmla="*/ 541 h 239"/>
                <a:gd name="T30" fmla="*/ 601 w 813"/>
                <a:gd name="T31" fmla="*/ 524 h 239"/>
                <a:gd name="T32" fmla="*/ 639 w 813"/>
                <a:gd name="T33" fmla="*/ 504 h 239"/>
                <a:gd name="T34" fmla="*/ 677 w 813"/>
                <a:gd name="T35" fmla="*/ 487 h 239"/>
                <a:gd name="T36" fmla="*/ 714 w 813"/>
                <a:gd name="T37" fmla="*/ 471 h 239"/>
                <a:gd name="T38" fmla="*/ 752 w 813"/>
                <a:gd name="T39" fmla="*/ 454 h 239"/>
                <a:gd name="T40" fmla="*/ 790 w 813"/>
                <a:gd name="T41" fmla="*/ 442 h 239"/>
                <a:gd name="T42" fmla="*/ 828 w 813"/>
                <a:gd name="T43" fmla="*/ 425 h 239"/>
                <a:gd name="T44" fmla="*/ 866 w 813"/>
                <a:gd name="T45" fmla="*/ 409 h 239"/>
                <a:gd name="T46" fmla="*/ 904 w 813"/>
                <a:gd name="T47" fmla="*/ 392 h 239"/>
                <a:gd name="T48" fmla="*/ 942 w 813"/>
                <a:gd name="T49" fmla="*/ 380 h 239"/>
                <a:gd name="T50" fmla="*/ 980 w 813"/>
                <a:gd name="T51" fmla="*/ 368 h 239"/>
                <a:gd name="T52" fmla="*/ 1017 w 813"/>
                <a:gd name="T53" fmla="*/ 351 h 239"/>
                <a:gd name="T54" fmla="*/ 1055 w 813"/>
                <a:gd name="T55" fmla="*/ 339 h 239"/>
                <a:gd name="T56" fmla="*/ 1093 w 813"/>
                <a:gd name="T57" fmla="*/ 326 h 239"/>
                <a:gd name="T58" fmla="*/ 1131 w 813"/>
                <a:gd name="T59" fmla="*/ 310 h 239"/>
                <a:gd name="T60" fmla="*/ 1169 w 813"/>
                <a:gd name="T61" fmla="*/ 297 h 239"/>
                <a:gd name="T62" fmla="*/ 1207 w 813"/>
                <a:gd name="T63" fmla="*/ 285 h 239"/>
                <a:gd name="T64" fmla="*/ 1245 w 813"/>
                <a:gd name="T65" fmla="*/ 273 h 239"/>
                <a:gd name="T66" fmla="*/ 1283 w 813"/>
                <a:gd name="T67" fmla="*/ 260 h 239"/>
                <a:gd name="T68" fmla="*/ 1321 w 813"/>
                <a:gd name="T69" fmla="*/ 248 h 239"/>
                <a:gd name="T70" fmla="*/ 1358 w 813"/>
                <a:gd name="T71" fmla="*/ 235 h 239"/>
                <a:gd name="T72" fmla="*/ 1396 w 813"/>
                <a:gd name="T73" fmla="*/ 223 h 239"/>
                <a:gd name="T74" fmla="*/ 1434 w 813"/>
                <a:gd name="T75" fmla="*/ 211 h 239"/>
                <a:gd name="T76" fmla="*/ 1472 w 813"/>
                <a:gd name="T77" fmla="*/ 198 h 239"/>
                <a:gd name="T78" fmla="*/ 1510 w 813"/>
                <a:gd name="T79" fmla="*/ 190 h 239"/>
                <a:gd name="T80" fmla="*/ 1548 w 813"/>
                <a:gd name="T81" fmla="*/ 178 h 239"/>
                <a:gd name="T82" fmla="*/ 1586 w 813"/>
                <a:gd name="T83" fmla="*/ 165 h 239"/>
                <a:gd name="T84" fmla="*/ 1624 w 813"/>
                <a:gd name="T85" fmla="*/ 153 h 239"/>
                <a:gd name="T86" fmla="*/ 1662 w 813"/>
                <a:gd name="T87" fmla="*/ 145 h 239"/>
                <a:gd name="T88" fmla="*/ 1699 w 813"/>
                <a:gd name="T89" fmla="*/ 132 h 239"/>
                <a:gd name="T90" fmla="*/ 1737 w 813"/>
                <a:gd name="T91" fmla="*/ 124 h 239"/>
                <a:gd name="T92" fmla="*/ 1775 w 813"/>
                <a:gd name="T93" fmla="*/ 112 h 239"/>
                <a:gd name="T94" fmla="*/ 1813 w 813"/>
                <a:gd name="T95" fmla="*/ 99 h 239"/>
                <a:gd name="T96" fmla="*/ 1851 w 813"/>
                <a:gd name="T97" fmla="*/ 91 h 239"/>
                <a:gd name="T98" fmla="*/ 1889 w 813"/>
                <a:gd name="T99" fmla="*/ 78 h 239"/>
                <a:gd name="T100" fmla="*/ 1927 w 813"/>
                <a:gd name="T101" fmla="*/ 70 h 239"/>
                <a:gd name="T102" fmla="*/ 1965 w 813"/>
                <a:gd name="T103" fmla="*/ 58 h 239"/>
                <a:gd name="T104" fmla="*/ 2002 w 813"/>
                <a:gd name="T105" fmla="*/ 50 h 239"/>
                <a:gd name="T106" fmla="*/ 2040 w 813"/>
                <a:gd name="T107" fmla="*/ 41 h 239"/>
                <a:gd name="T108" fmla="*/ 2078 w 813"/>
                <a:gd name="T109" fmla="*/ 29 h 239"/>
                <a:gd name="T110" fmla="*/ 2116 w 813"/>
                <a:gd name="T111" fmla="*/ 21 h 239"/>
                <a:gd name="T112" fmla="*/ 2154 w 813"/>
                <a:gd name="T113" fmla="*/ 12 h 239"/>
                <a:gd name="T114" fmla="*/ 2192 w 813"/>
                <a:gd name="T115" fmla="*/ 0 h 2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13"/>
                <a:gd name="T175" fmla="*/ 0 h 239"/>
                <a:gd name="T176" fmla="*/ 813 w 813"/>
                <a:gd name="T177" fmla="*/ 239 h 2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13" h="239">
                  <a:moveTo>
                    <a:pt x="0" y="239"/>
                  </a:moveTo>
                  <a:lnTo>
                    <a:pt x="2" y="236"/>
                  </a:lnTo>
                  <a:lnTo>
                    <a:pt x="4" y="234"/>
                  </a:lnTo>
                  <a:lnTo>
                    <a:pt x="6" y="231"/>
                  </a:lnTo>
                  <a:lnTo>
                    <a:pt x="8" y="229"/>
                  </a:lnTo>
                  <a:lnTo>
                    <a:pt x="10" y="227"/>
                  </a:lnTo>
                  <a:lnTo>
                    <a:pt x="12" y="225"/>
                  </a:lnTo>
                  <a:lnTo>
                    <a:pt x="14" y="223"/>
                  </a:lnTo>
                  <a:lnTo>
                    <a:pt x="16" y="221"/>
                  </a:lnTo>
                  <a:lnTo>
                    <a:pt x="18" y="220"/>
                  </a:lnTo>
                  <a:lnTo>
                    <a:pt x="20" y="218"/>
                  </a:lnTo>
                  <a:lnTo>
                    <a:pt x="22" y="216"/>
                  </a:lnTo>
                  <a:lnTo>
                    <a:pt x="24" y="215"/>
                  </a:lnTo>
                  <a:lnTo>
                    <a:pt x="26" y="213"/>
                  </a:lnTo>
                  <a:lnTo>
                    <a:pt x="28" y="212"/>
                  </a:lnTo>
                  <a:lnTo>
                    <a:pt x="30" y="210"/>
                  </a:lnTo>
                  <a:lnTo>
                    <a:pt x="32" y="209"/>
                  </a:lnTo>
                  <a:lnTo>
                    <a:pt x="34" y="207"/>
                  </a:lnTo>
                  <a:lnTo>
                    <a:pt x="36" y="206"/>
                  </a:lnTo>
                  <a:lnTo>
                    <a:pt x="38" y="205"/>
                  </a:lnTo>
                  <a:lnTo>
                    <a:pt x="40" y="203"/>
                  </a:lnTo>
                  <a:lnTo>
                    <a:pt x="42" y="202"/>
                  </a:lnTo>
                  <a:lnTo>
                    <a:pt x="44" y="201"/>
                  </a:lnTo>
                  <a:lnTo>
                    <a:pt x="46" y="199"/>
                  </a:lnTo>
                  <a:lnTo>
                    <a:pt x="48" y="198"/>
                  </a:lnTo>
                  <a:lnTo>
                    <a:pt x="50" y="197"/>
                  </a:lnTo>
                  <a:lnTo>
                    <a:pt x="52" y="196"/>
                  </a:lnTo>
                  <a:lnTo>
                    <a:pt x="54" y="195"/>
                  </a:lnTo>
                  <a:lnTo>
                    <a:pt x="56" y="193"/>
                  </a:lnTo>
                  <a:lnTo>
                    <a:pt x="58" y="192"/>
                  </a:lnTo>
                  <a:lnTo>
                    <a:pt x="60" y="191"/>
                  </a:lnTo>
                  <a:lnTo>
                    <a:pt x="62" y="190"/>
                  </a:lnTo>
                  <a:lnTo>
                    <a:pt x="64" y="189"/>
                  </a:lnTo>
                  <a:lnTo>
                    <a:pt x="66" y="188"/>
                  </a:lnTo>
                  <a:lnTo>
                    <a:pt x="68" y="187"/>
                  </a:lnTo>
                  <a:lnTo>
                    <a:pt x="70" y="186"/>
                  </a:lnTo>
                  <a:lnTo>
                    <a:pt x="72" y="185"/>
                  </a:lnTo>
                  <a:lnTo>
                    <a:pt x="74" y="184"/>
                  </a:lnTo>
                  <a:lnTo>
                    <a:pt x="76" y="183"/>
                  </a:lnTo>
                  <a:lnTo>
                    <a:pt x="78" y="182"/>
                  </a:lnTo>
                  <a:lnTo>
                    <a:pt x="80" y="181"/>
                  </a:lnTo>
                  <a:lnTo>
                    <a:pt x="82" y="180"/>
                  </a:lnTo>
                  <a:lnTo>
                    <a:pt x="84" y="179"/>
                  </a:lnTo>
                  <a:lnTo>
                    <a:pt x="86" y="178"/>
                  </a:lnTo>
                  <a:lnTo>
                    <a:pt x="88" y="177"/>
                  </a:lnTo>
                  <a:lnTo>
                    <a:pt x="90" y="176"/>
                  </a:lnTo>
                  <a:lnTo>
                    <a:pt x="92" y="175"/>
                  </a:lnTo>
                  <a:lnTo>
                    <a:pt x="94" y="174"/>
                  </a:lnTo>
                  <a:lnTo>
                    <a:pt x="96" y="173"/>
                  </a:lnTo>
                  <a:lnTo>
                    <a:pt x="98" y="172"/>
                  </a:lnTo>
                  <a:lnTo>
                    <a:pt x="100" y="171"/>
                  </a:lnTo>
                  <a:lnTo>
                    <a:pt x="102" y="170"/>
                  </a:lnTo>
                  <a:lnTo>
                    <a:pt x="104" y="170"/>
                  </a:lnTo>
                  <a:lnTo>
                    <a:pt x="106" y="169"/>
                  </a:lnTo>
                  <a:lnTo>
                    <a:pt x="108" y="168"/>
                  </a:lnTo>
                  <a:lnTo>
                    <a:pt x="110" y="167"/>
                  </a:lnTo>
                  <a:lnTo>
                    <a:pt x="112" y="166"/>
                  </a:lnTo>
                  <a:lnTo>
                    <a:pt x="114" y="165"/>
                  </a:lnTo>
                  <a:lnTo>
                    <a:pt x="116" y="164"/>
                  </a:lnTo>
                  <a:lnTo>
                    <a:pt x="118" y="164"/>
                  </a:lnTo>
                  <a:lnTo>
                    <a:pt x="120" y="163"/>
                  </a:lnTo>
                  <a:lnTo>
                    <a:pt x="122" y="162"/>
                  </a:lnTo>
                  <a:lnTo>
                    <a:pt x="124" y="161"/>
                  </a:lnTo>
                  <a:lnTo>
                    <a:pt x="126" y="160"/>
                  </a:lnTo>
                  <a:lnTo>
                    <a:pt x="128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4" y="157"/>
                  </a:lnTo>
                  <a:lnTo>
                    <a:pt x="136" y="156"/>
                  </a:lnTo>
                  <a:lnTo>
                    <a:pt x="138" y="156"/>
                  </a:lnTo>
                  <a:lnTo>
                    <a:pt x="140" y="155"/>
                  </a:lnTo>
                  <a:lnTo>
                    <a:pt x="142" y="154"/>
                  </a:lnTo>
                  <a:lnTo>
                    <a:pt x="144" y="153"/>
                  </a:lnTo>
                  <a:lnTo>
                    <a:pt x="146" y="153"/>
                  </a:lnTo>
                  <a:lnTo>
                    <a:pt x="148" y="152"/>
                  </a:lnTo>
                  <a:lnTo>
                    <a:pt x="150" y="151"/>
                  </a:lnTo>
                  <a:lnTo>
                    <a:pt x="152" y="150"/>
                  </a:lnTo>
                  <a:lnTo>
                    <a:pt x="154" y="150"/>
                  </a:lnTo>
                  <a:lnTo>
                    <a:pt x="156" y="149"/>
                  </a:lnTo>
                  <a:lnTo>
                    <a:pt x="158" y="148"/>
                  </a:lnTo>
                  <a:lnTo>
                    <a:pt x="160" y="147"/>
                  </a:lnTo>
                  <a:lnTo>
                    <a:pt x="162" y="147"/>
                  </a:lnTo>
                  <a:lnTo>
                    <a:pt x="164" y="146"/>
                  </a:lnTo>
                  <a:lnTo>
                    <a:pt x="166" y="145"/>
                  </a:lnTo>
                  <a:lnTo>
                    <a:pt x="168" y="145"/>
                  </a:lnTo>
                  <a:lnTo>
                    <a:pt x="170" y="144"/>
                  </a:lnTo>
                  <a:lnTo>
                    <a:pt x="172" y="143"/>
                  </a:lnTo>
                  <a:lnTo>
                    <a:pt x="174" y="142"/>
                  </a:lnTo>
                  <a:lnTo>
                    <a:pt x="176" y="142"/>
                  </a:lnTo>
                  <a:lnTo>
                    <a:pt x="178" y="141"/>
                  </a:lnTo>
                  <a:lnTo>
                    <a:pt x="180" y="140"/>
                  </a:lnTo>
                  <a:lnTo>
                    <a:pt x="182" y="140"/>
                  </a:lnTo>
                  <a:lnTo>
                    <a:pt x="184" y="139"/>
                  </a:lnTo>
                  <a:lnTo>
                    <a:pt x="186" y="138"/>
                  </a:lnTo>
                  <a:lnTo>
                    <a:pt x="188" y="138"/>
                  </a:lnTo>
                  <a:lnTo>
                    <a:pt x="190" y="137"/>
                  </a:lnTo>
                  <a:lnTo>
                    <a:pt x="192" y="136"/>
                  </a:lnTo>
                  <a:lnTo>
                    <a:pt x="194" y="136"/>
                  </a:lnTo>
                  <a:lnTo>
                    <a:pt x="196" y="135"/>
                  </a:lnTo>
                  <a:lnTo>
                    <a:pt x="198" y="134"/>
                  </a:lnTo>
                  <a:lnTo>
                    <a:pt x="200" y="134"/>
                  </a:lnTo>
                  <a:lnTo>
                    <a:pt x="202" y="133"/>
                  </a:lnTo>
                  <a:lnTo>
                    <a:pt x="204" y="132"/>
                  </a:lnTo>
                  <a:lnTo>
                    <a:pt x="206" y="132"/>
                  </a:lnTo>
                  <a:lnTo>
                    <a:pt x="208" y="131"/>
                  </a:lnTo>
                  <a:lnTo>
                    <a:pt x="210" y="131"/>
                  </a:lnTo>
                  <a:lnTo>
                    <a:pt x="212" y="130"/>
                  </a:lnTo>
                  <a:lnTo>
                    <a:pt x="214" y="129"/>
                  </a:lnTo>
                  <a:lnTo>
                    <a:pt x="216" y="129"/>
                  </a:lnTo>
                  <a:lnTo>
                    <a:pt x="218" y="128"/>
                  </a:lnTo>
                  <a:lnTo>
                    <a:pt x="220" y="127"/>
                  </a:lnTo>
                  <a:lnTo>
                    <a:pt x="222" y="127"/>
                  </a:lnTo>
                  <a:lnTo>
                    <a:pt x="224" y="126"/>
                  </a:lnTo>
                  <a:lnTo>
                    <a:pt x="226" y="126"/>
                  </a:lnTo>
                  <a:lnTo>
                    <a:pt x="228" y="125"/>
                  </a:lnTo>
                  <a:lnTo>
                    <a:pt x="230" y="124"/>
                  </a:lnTo>
                  <a:lnTo>
                    <a:pt x="232" y="124"/>
                  </a:lnTo>
                  <a:lnTo>
                    <a:pt x="234" y="123"/>
                  </a:lnTo>
                  <a:lnTo>
                    <a:pt x="236" y="122"/>
                  </a:lnTo>
                  <a:lnTo>
                    <a:pt x="238" y="122"/>
                  </a:lnTo>
                  <a:lnTo>
                    <a:pt x="240" y="121"/>
                  </a:lnTo>
                  <a:lnTo>
                    <a:pt x="242" y="121"/>
                  </a:lnTo>
                  <a:lnTo>
                    <a:pt x="244" y="120"/>
                  </a:lnTo>
                  <a:lnTo>
                    <a:pt x="246" y="120"/>
                  </a:lnTo>
                  <a:lnTo>
                    <a:pt x="248" y="119"/>
                  </a:lnTo>
                  <a:lnTo>
                    <a:pt x="250" y="118"/>
                  </a:lnTo>
                  <a:lnTo>
                    <a:pt x="252" y="118"/>
                  </a:lnTo>
                  <a:lnTo>
                    <a:pt x="254" y="117"/>
                  </a:lnTo>
                  <a:lnTo>
                    <a:pt x="256" y="117"/>
                  </a:lnTo>
                  <a:lnTo>
                    <a:pt x="258" y="116"/>
                  </a:lnTo>
                  <a:lnTo>
                    <a:pt x="260" y="115"/>
                  </a:lnTo>
                  <a:lnTo>
                    <a:pt x="262" y="115"/>
                  </a:lnTo>
                  <a:lnTo>
                    <a:pt x="264" y="114"/>
                  </a:lnTo>
                  <a:lnTo>
                    <a:pt x="266" y="114"/>
                  </a:lnTo>
                  <a:lnTo>
                    <a:pt x="268" y="113"/>
                  </a:lnTo>
                  <a:lnTo>
                    <a:pt x="270" y="113"/>
                  </a:lnTo>
                  <a:lnTo>
                    <a:pt x="272" y="112"/>
                  </a:lnTo>
                  <a:lnTo>
                    <a:pt x="274" y="111"/>
                  </a:lnTo>
                  <a:lnTo>
                    <a:pt x="276" y="111"/>
                  </a:lnTo>
                  <a:lnTo>
                    <a:pt x="278" y="110"/>
                  </a:lnTo>
                  <a:lnTo>
                    <a:pt x="280" y="110"/>
                  </a:lnTo>
                  <a:lnTo>
                    <a:pt x="282" y="109"/>
                  </a:lnTo>
                  <a:lnTo>
                    <a:pt x="284" y="109"/>
                  </a:lnTo>
                  <a:lnTo>
                    <a:pt x="286" y="108"/>
                  </a:lnTo>
                  <a:lnTo>
                    <a:pt x="288" y="108"/>
                  </a:lnTo>
                  <a:lnTo>
                    <a:pt x="290" y="107"/>
                  </a:lnTo>
                  <a:lnTo>
                    <a:pt x="292" y="107"/>
                  </a:lnTo>
                  <a:lnTo>
                    <a:pt x="294" y="106"/>
                  </a:lnTo>
                  <a:lnTo>
                    <a:pt x="296" y="105"/>
                  </a:lnTo>
                  <a:lnTo>
                    <a:pt x="298" y="105"/>
                  </a:lnTo>
                  <a:lnTo>
                    <a:pt x="300" y="104"/>
                  </a:lnTo>
                  <a:lnTo>
                    <a:pt x="302" y="104"/>
                  </a:lnTo>
                  <a:lnTo>
                    <a:pt x="304" y="103"/>
                  </a:lnTo>
                  <a:lnTo>
                    <a:pt x="306" y="103"/>
                  </a:lnTo>
                  <a:lnTo>
                    <a:pt x="308" y="102"/>
                  </a:lnTo>
                  <a:lnTo>
                    <a:pt x="310" y="102"/>
                  </a:lnTo>
                  <a:lnTo>
                    <a:pt x="312" y="101"/>
                  </a:lnTo>
                  <a:lnTo>
                    <a:pt x="314" y="101"/>
                  </a:lnTo>
                  <a:lnTo>
                    <a:pt x="316" y="100"/>
                  </a:lnTo>
                  <a:lnTo>
                    <a:pt x="318" y="100"/>
                  </a:lnTo>
                  <a:lnTo>
                    <a:pt x="320" y="99"/>
                  </a:lnTo>
                  <a:lnTo>
                    <a:pt x="322" y="99"/>
                  </a:lnTo>
                  <a:lnTo>
                    <a:pt x="324" y="98"/>
                  </a:lnTo>
                  <a:lnTo>
                    <a:pt x="326" y="98"/>
                  </a:lnTo>
                  <a:lnTo>
                    <a:pt x="328" y="97"/>
                  </a:lnTo>
                  <a:lnTo>
                    <a:pt x="330" y="97"/>
                  </a:lnTo>
                  <a:lnTo>
                    <a:pt x="332" y="96"/>
                  </a:lnTo>
                  <a:lnTo>
                    <a:pt x="334" y="95"/>
                  </a:lnTo>
                  <a:lnTo>
                    <a:pt x="336" y="95"/>
                  </a:lnTo>
                  <a:lnTo>
                    <a:pt x="338" y="94"/>
                  </a:lnTo>
                  <a:lnTo>
                    <a:pt x="340" y="94"/>
                  </a:lnTo>
                  <a:lnTo>
                    <a:pt x="342" y="93"/>
                  </a:lnTo>
                  <a:lnTo>
                    <a:pt x="344" y="93"/>
                  </a:lnTo>
                  <a:lnTo>
                    <a:pt x="346" y="92"/>
                  </a:lnTo>
                  <a:lnTo>
                    <a:pt x="348" y="92"/>
                  </a:lnTo>
                  <a:lnTo>
                    <a:pt x="350" y="91"/>
                  </a:lnTo>
                  <a:lnTo>
                    <a:pt x="352" y="91"/>
                  </a:lnTo>
                  <a:lnTo>
                    <a:pt x="354" y="90"/>
                  </a:lnTo>
                  <a:lnTo>
                    <a:pt x="356" y="90"/>
                  </a:lnTo>
                  <a:lnTo>
                    <a:pt x="358" y="89"/>
                  </a:lnTo>
                  <a:lnTo>
                    <a:pt x="360" y="89"/>
                  </a:lnTo>
                  <a:lnTo>
                    <a:pt x="362" y="89"/>
                  </a:lnTo>
                  <a:lnTo>
                    <a:pt x="364" y="88"/>
                  </a:lnTo>
                  <a:lnTo>
                    <a:pt x="366" y="88"/>
                  </a:lnTo>
                  <a:lnTo>
                    <a:pt x="368" y="87"/>
                  </a:lnTo>
                  <a:lnTo>
                    <a:pt x="370" y="87"/>
                  </a:lnTo>
                  <a:lnTo>
                    <a:pt x="372" y="86"/>
                  </a:lnTo>
                  <a:lnTo>
                    <a:pt x="374" y="86"/>
                  </a:lnTo>
                  <a:lnTo>
                    <a:pt x="376" y="85"/>
                  </a:lnTo>
                  <a:lnTo>
                    <a:pt x="378" y="85"/>
                  </a:lnTo>
                  <a:lnTo>
                    <a:pt x="380" y="84"/>
                  </a:lnTo>
                  <a:lnTo>
                    <a:pt x="382" y="84"/>
                  </a:lnTo>
                  <a:lnTo>
                    <a:pt x="384" y="83"/>
                  </a:lnTo>
                  <a:lnTo>
                    <a:pt x="386" y="83"/>
                  </a:lnTo>
                  <a:lnTo>
                    <a:pt x="388" y="82"/>
                  </a:lnTo>
                  <a:lnTo>
                    <a:pt x="390" y="82"/>
                  </a:lnTo>
                  <a:lnTo>
                    <a:pt x="392" y="81"/>
                  </a:lnTo>
                  <a:lnTo>
                    <a:pt x="394" y="81"/>
                  </a:lnTo>
                  <a:lnTo>
                    <a:pt x="396" y="80"/>
                  </a:lnTo>
                  <a:lnTo>
                    <a:pt x="398" y="80"/>
                  </a:lnTo>
                  <a:lnTo>
                    <a:pt x="400" y="79"/>
                  </a:lnTo>
                  <a:lnTo>
                    <a:pt x="402" y="79"/>
                  </a:lnTo>
                  <a:lnTo>
                    <a:pt x="404" y="79"/>
                  </a:lnTo>
                  <a:lnTo>
                    <a:pt x="406" y="78"/>
                  </a:lnTo>
                  <a:lnTo>
                    <a:pt x="408" y="78"/>
                  </a:lnTo>
                  <a:lnTo>
                    <a:pt x="410" y="77"/>
                  </a:lnTo>
                  <a:lnTo>
                    <a:pt x="412" y="77"/>
                  </a:lnTo>
                  <a:lnTo>
                    <a:pt x="414" y="76"/>
                  </a:lnTo>
                  <a:lnTo>
                    <a:pt x="416" y="76"/>
                  </a:lnTo>
                  <a:lnTo>
                    <a:pt x="418" y="75"/>
                  </a:lnTo>
                  <a:lnTo>
                    <a:pt x="420" y="75"/>
                  </a:lnTo>
                  <a:lnTo>
                    <a:pt x="422" y="74"/>
                  </a:lnTo>
                  <a:lnTo>
                    <a:pt x="424" y="74"/>
                  </a:lnTo>
                  <a:lnTo>
                    <a:pt x="426" y="73"/>
                  </a:lnTo>
                  <a:lnTo>
                    <a:pt x="428" y="73"/>
                  </a:lnTo>
                  <a:lnTo>
                    <a:pt x="430" y="73"/>
                  </a:lnTo>
                  <a:lnTo>
                    <a:pt x="432" y="72"/>
                  </a:lnTo>
                  <a:lnTo>
                    <a:pt x="434" y="72"/>
                  </a:lnTo>
                  <a:lnTo>
                    <a:pt x="436" y="71"/>
                  </a:lnTo>
                  <a:lnTo>
                    <a:pt x="438" y="71"/>
                  </a:lnTo>
                  <a:lnTo>
                    <a:pt x="440" y="70"/>
                  </a:lnTo>
                  <a:lnTo>
                    <a:pt x="442" y="70"/>
                  </a:lnTo>
                  <a:lnTo>
                    <a:pt x="444" y="69"/>
                  </a:lnTo>
                  <a:lnTo>
                    <a:pt x="446" y="69"/>
                  </a:lnTo>
                  <a:lnTo>
                    <a:pt x="448" y="69"/>
                  </a:lnTo>
                  <a:lnTo>
                    <a:pt x="450" y="68"/>
                  </a:lnTo>
                  <a:lnTo>
                    <a:pt x="452" y="68"/>
                  </a:lnTo>
                  <a:lnTo>
                    <a:pt x="454" y="67"/>
                  </a:lnTo>
                  <a:lnTo>
                    <a:pt x="456" y="67"/>
                  </a:lnTo>
                  <a:lnTo>
                    <a:pt x="458" y="66"/>
                  </a:lnTo>
                  <a:lnTo>
                    <a:pt x="460" y="66"/>
                  </a:lnTo>
                  <a:lnTo>
                    <a:pt x="462" y="66"/>
                  </a:lnTo>
                  <a:lnTo>
                    <a:pt x="464" y="65"/>
                  </a:lnTo>
                  <a:lnTo>
                    <a:pt x="466" y="65"/>
                  </a:lnTo>
                  <a:lnTo>
                    <a:pt x="468" y="64"/>
                  </a:lnTo>
                  <a:lnTo>
                    <a:pt x="470" y="64"/>
                  </a:lnTo>
                  <a:lnTo>
                    <a:pt x="472" y="63"/>
                  </a:lnTo>
                  <a:lnTo>
                    <a:pt x="474" y="63"/>
                  </a:lnTo>
                  <a:lnTo>
                    <a:pt x="476" y="62"/>
                  </a:lnTo>
                  <a:lnTo>
                    <a:pt x="478" y="62"/>
                  </a:lnTo>
                  <a:lnTo>
                    <a:pt x="480" y="62"/>
                  </a:lnTo>
                  <a:lnTo>
                    <a:pt x="482" y="61"/>
                  </a:lnTo>
                  <a:lnTo>
                    <a:pt x="484" y="61"/>
                  </a:lnTo>
                  <a:lnTo>
                    <a:pt x="486" y="60"/>
                  </a:lnTo>
                  <a:lnTo>
                    <a:pt x="488" y="60"/>
                  </a:lnTo>
                  <a:lnTo>
                    <a:pt x="490" y="60"/>
                  </a:lnTo>
                  <a:lnTo>
                    <a:pt x="492" y="59"/>
                  </a:lnTo>
                  <a:lnTo>
                    <a:pt x="494" y="59"/>
                  </a:lnTo>
                  <a:lnTo>
                    <a:pt x="496" y="58"/>
                  </a:lnTo>
                  <a:lnTo>
                    <a:pt x="498" y="58"/>
                  </a:lnTo>
                  <a:lnTo>
                    <a:pt x="500" y="57"/>
                  </a:lnTo>
                  <a:lnTo>
                    <a:pt x="502" y="57"/>
                  </a:lnTo>
                  <a:lnTo>
                    <a:pt x="504" y="57"/>
                  </a:lnTo>
                  <a:lnTo>
                    <a:pt x="506" y="56"/>
                  </a:lnTo>
                  <a:lnTo>
                    <a:pt x="508" y="56"/>
                  </a:lnTo>
                  <a:lnTo>
                    <a:pt x="510" y="55"/>
                  </a:lnTo>
                  <a:lnTo>
                    <a:pt x="512" y="55"/>
                  </a:lnTo>
                  <a:lnTo>
                    <a:pt x="514" y="55"/>
                  </a:lnTo>
                  <a:lnTo>
                    <a:pt x="516" y="54"/>
                  </a:lnTo>
                  <a:lnTo>
                    <a:pt x="518" y="54"/>
                  </a:lnTo>
                  <a:lnTo>
                    <a:pt x="520" y="53"/>
                  </a:lnTo>
                  <a:lnTo>
                    <a:pt x="522" y="53"/>
                  </a:lnTo>
                  <a:lnTo>
                    <a:pt x="524" y="52"/>
                  </a:lnTo>
                  <a:lnTo>
                    <a:pt x="526" y="52"/>
                  </a:lnTo>
                  <a:lnTo>
                    <a:pt x="528" y="52"/>
                  </a:lnTo>
                  <a:lnTo>
                    <a:pt x="530" y="51"/>
                  </a:lnTo>
                  <a:lnTo>
                    <a:pt x="532" y="51"/>
                  </a:lnTo>
                  <a:lnTo>
                    <a:pt x="534" y="50"/>
                  </a:lnTo>
                  <a:lnTo>
                    <a:pt x="536" y="50"/>
                  </a:lnTo>
                  <a:lnTo>
                    <a:pt x="538" y="50"/>
                  </a:lnTo>
                  <a:lnTo>
                    <a:pt x="540" y="49"/>
                  </a:lnTo>
                  <a:lnTo>
                    <a:pt x="542" y="49"/>
                  </a:lnTo>
                  <a:lnTo>
                    <a:pt x="544" y="48"/>
                  </a:lnTo>
                  <a:lnTo>
                    <a:pt x="546" y="48"/>
                  </a:lnTo>
                  <a:lnTo>
                    <a:pt x="548" y="48"/>
                  </a:lnTo>
                  <a:lnTo>
                    <a:pt x="550" y="47"/>
                  </a:lnTo>
                  <a:lnTo>
                    <a:pt x="552" y="47"/>
                  </a:lnTo>
                  <a:lnTo>
                    <a:pt x="554" y="46"/>
                  </a:lnTo>
                  <a:lnTo>
                    <a:pt x="556" y="46"/>
                  </a:lnTo>
                  <a:lnTo>
                    <a:pt x="558" y="46"/>
                  </a:lnTo>
                  <a:lnTo>
                    <a:pt x="560" y="45"/>
                  </a:lnTo>
                  <a:lnTo>
                    <a:pt x="562" y="45"/>
                  </a:lnTo>
                  <a:lnTo>
                    <a:pt x="564" y="44"/>
                  </a:lnTo>
                  <a:lnTo>
                    <a:pt x="566" y="44"/>
                  </a:lnTo>
                  <a:lnTo>
                    <a:pt x="568" y="44"/>
                  </a:lnTo>
                  <a:lnTo>
                    <a:pt x="570" y="43"/>
                  </a:lnTo>
                  <a:lnTo>
                    <a:pt x="572" y="43"/>
                  </a:lnTo>
                  <a:lnTo>
                    <a:pt x="574" y="42"/>
                  </a:lnTo>
                  <a:lnTo>
                    <a:pt x="576" y="42"/>
                  </a:lnTo>
                  <a:lnTo>
                    <a:pt x="578" y="42"/>
                  </a:lnTo>
                  <a:lnTo>
                    <a:pt x="580" y="41"/>
                  </a:lnTo>
                  <a:lnTo>
                    <a:pt x="582" y="41"/>
                  </a:lnTo>
                  <a:lnTo>
                    <a:pt x="584" y="41"/>
                  </a:lnTo>
                  <a:lnTo>
                    <a:pt x="586" y="40"/>
                  </a:lnTo>
                  <a:lnTo>
                    <a:pt x="588" y="40"/>
                  </a:lnTo>
                  <a:lnTo>
                    <a:pt x="590" y="39"/>
                  </a:lnTo>
                  <a:lnTo>
                    <a:pt x="592" y="39"/>
                  </a:lnTo>
                  <a:lnTo>
                    <a:pt x="594" y="39"/>
                  </a:lnTo>
                  <a:lnTo>
                    <a:pt x="596" y="38"/>
                  </a:lnTo>
                  <a:lnTo>
                    <a:pt x="598" y="38"/>
                  </a:lnTo>
                  <a:lnTo>
                    <a:pt x="600" y="37"/>
                  </a:lnTo>
                  <a:lnTo>
                    <a:pt x="602" y="37"/>
                  </a:lnTo>
                  <a:lnTo>
                    <a:pt x="604" y="37"/>
                  </a:lnTo>
                  <a:lnTo>
                    <a:pt x="606" y="36"/>
                  </a:lnTo>
                  <a:lnTo>
                    <a:pt x="608" y="36"/>
                  </a:lnTo>
                  <a:lnTo>
                    <a:pt x="610" y="36"/>
                  </a:lnTo>
                  <a:lnTo>
                    <a:pt x="612" y="35"/>
                  </a:lnTo>
                  <a:lnTo>
                    <a:pt x="614" y="35"/>
                  </a:lnTo>
                  <a:lnTo>
                    <a:pt x="616" y="34"/>
                  </a:lnTo>
                  <a:lnTo>
                    <a:pt x="618" y="34"/>
                  </a:lnTo>
                  <a:lnTo>
                    <a:pt x="620" y="34"/>
                  </a:lnTo>
                  <a:lnTo>
                    <a:pt x="622" y="33"/>
                  </a:lnTo>
                  <a:lnTo>
                    <a:pt x="624" y="33"/>
                  </a:lnTo>
                  <a:lnTo>
                    <a:pt x="626" y="33"/>
                  </a:lnTo>
                  <a:lnTo>
                    <a:pt x="628" y="32"/>
                  </a:lnTo>
                  <a:lnTo>
                    <a:pt x="630" y="32"/>
                  </a:lnTo>
                  <a:lnTo>
                    <a:pt x="632" y="31"/>
                  </a:lnTo>
                  <a:lnTo>
                    <a:pt x="634" y="31"/>
                  </a:lnTo>
                  <a:lnTo>
                    <a:pt x="636" y="31"/>
                  </a:lnTo>
                  <a:lnTo>
                    <a:pt x="638" y="30"/>
                  </a:lnTo>
                  <a:lnTo>
                    <a:pt x="640" y="30"/>
                  </a:lnTo>
                  <a:lnTo>
                    <a:pt x="642" y="30"/>
                  </a:lnTo>
                  <a:lnTo>
                    <a:pt x="644" y="29"/>
                  </a:lnTo>
                  <a:lnTo>
                    <a:pt x="646" y="29"/>
                  </a:lnTo>
                  <a:lnTo>
                    <a:pt x="648" y="28"/>
                  </a:lnTo>
                  <a:lnTo>
                    <a:pt x="650" y="28"/>
                  </a:lnTo>
                  <a:lnTo>
                    <a:pt x="652" y="28"/>
                  </a:lnTo>
                  <a:lnTo>
                    <a:pt x="654" y="27"/>
                  </a:lnTo>
                  <a:lnTo>
                    <a:pt x="656" y="27"/>
                  </a:lnTo>
                  <a:lnTo>
                    <a:pt x="658" y="27"/>
                  </a:lnTo>
                  <a:lnTo>
                    <a:pt x="660" y="26"/>
                  </a:lnTo>
                  <a:lnTo>
                    <a:pt x="662" y="26"/>
                  </a:lnTo>
                  <a:lnTo>
                    <a:pt x="664" y="26"/>
                  </a:lnTo>
                  <a:lnTo>
                    <a:pt x="666" y="25"/>
                  </a:lnTo>
                  <a:lnTo>
                    <a:pt x="668" y="25"/>
                  </a:lnTo>
                  <a:lnTo>
                    <a:pt x="670" y="24"/>
                  </a:lnTo>
                  <a:lnTo>
                    <a:pt x="672" y="24"/>
                  </a:lnTo>
                  <a:lnTo>
                    <a:pt x="674" y="24"/>
                  </a:lnTo>
                  <a:lnTo>
                    <a:pt x="676" y="23"/>
                  </a:lnTo>
                  <a:lnTo>
                    <a:pt x="678" y="23"/>
                  </a:lnTo>
                  <a:lnTo>
                    <a:pt x="680" y="23"/>
                  </a:lnTo>
                  <a:lnTo>
                    <a:pt x="682" y="22"/>
                  </a:lnTo>
                  <a:lnTo>
                    <a:pt x="684" y="22"/>
                  </a:lnTo>
                  <a:lnTo>
                    <a:pt x="686" y="22"/>
                  </a:lnTo>
                  <a:lnTo>
                    <a:pt x="688" y="21"/>
                  </a:lnTo>
                  <a:lnTo>
                    <a:pt x="690" y="21"/>
                  </a:lnTo>
                  <a:lnTo>
                    <a:pt x="692" y="20"/>
                  </a:lnTo>
                  <a:lnTo>
                    <a:pt x="694" y="20"/>
                  </a:lnTo>
                  <a:lnTo>
                    <a:pt x="696" y="20"/>
                  </a:lnTo>
                  <a:lnTo>
                    <a:pt x="698" y="19"/>
                  </a:lnTo>
                  <a:lnTo>
                    <a:pt x="700" y="19"/>
                  </a:lnTo>
                  <a:lnTo>
                    <a:pt x="702" y="19"/>
                  </a:lnTo>
                  <a:lnTo>
                    <a:pt x="704" y="18"/>
                  </a:lnTo>
                  <a:lnTo>
                    <a:pt x="706" y="18"/>
                  </a:lnTo>
                  <a:lnTo>
                    <a:pt x="708" y="18"/>
                  </a:lnTo>
                  <a:lnTo>
                    <a:pt x="710" y="17"/>
                  </a:lnTo>
                  <a:lnTo>
                    <a:pt x="712" y="17"/>
                  </a:lnTo>
                  <a:lnTo>
                    <a:pt x="714" y="17"/>
                  </a:lnTo>
                  <a:lnTo>
                    <a:pt x="716" y="16"/>
                  </a:lnTo>
                  <a:lnTo>
                    <a:pt x="718" y="16"/>
                  </a:lnTo>
                  <a:lnTo>
                    <a:pt x="720" y="16"/>
                  </a:lnTo>
                  <a:lnTo>
                    <a:pt x="722" y="15"/>
                  </a:lnTo>
                  <a:lnTo>
                    <a:pt x="724" y="15"/>
                  </a:lnTo>
                  <a:lnTo>
                    <a:pt x="726" y="14"/>
                  </a:lnTo>
                  <a:lnTo>
                    <a:pt x="728" y="14"/>
                  </a:lnTo>
                  <a:lnTo>
                    <a:pt x="730" y="14"/>
                  </a:lnTo>
                  <a:lnTo>
                    <a:pt x="732" y="13"/>
                  </a:lnTo>
                  <a:lnTo>
                    <a:pt x="734" y="13"/>
                  </a:lnTo>
                  <a:lnTo>
                    <a:pt x="736" y="13"/>
                  </a:lnTo>
                  <a:lnTo>
                    <a:pt x="738" y="12"/>
                  </a:lnTo>
                  <a:lnTo>
                    <a:pt x="740" y="12"/>
                  </a:lnTo>
                  <a:lnTo>
                    <a:pt x="742" y="12"/>
                  </a:lnTo>
                  <a:lnTo>
                    <a:pt x="744" y="11"/>
                  </a:lnTo>
                  <a:lnTo>
                    <a:pt x="746" y="11"/>
                  </a:lnTo>
                  <a:lnTo>
                    <a:pt x="748" y="11"/>
                  </a:lnTo>
                  <a:lnTo>
                    <a:pt x="750" y="10"/>
                  </a:lnTo>
                  <a:lnTo>
                    <a:pt x="752" y="10"/>
                  </a:lnTo>
                  <a:lnTo>
                    <a:pt x="754" y="10"/>
                  </a:lnTo>
                  <a:lnTo>
                    <a:pt x="756" y="9"/>
                  </a:lnTo>
                  <a:lnTo>
                    <a:pt x="758" y="9"/>
                  </a:lnTo>
                  <a:lnTo>
                    <a:pt x="760" y="9"/>
                  </a:lnTo>
                  <a:lnTo>
                    <a:pt x="762" y="8"/>
                  </a:lnTo>
                  <a:lnTo>
                    <a:pt x="764" y="8"/>
                  </a:lnTo>
                  <a:lnTo>
                    <a:pt x="766" y="8"/>
                  </a:lnTo>
                  <a:lnTo>
                    <a:pt x="768" y="7"/>
                  </a:lnTo>
                  <a:lnTo>
                    <a:pt x="770" y="7"/>
                  </a:lnTo>
                  <a:lnTo>
                    <a:pt x="772" y="7"/>
                  </a:lnTo>
                  <a:lnTo>
                    <a:pt x="774" y="6"/>
                  </a:lnTo>
                  <a:lnTo>
                    <a:pt x="776" y="6"/>
                  </a:lnTo>
                  <a:lnTo>
                    <a:pt x="778" y="6"/>
                  </a:lnTo>
                  <a:lnTo>
                    <a:pt x="780" y="5"/>
                  </a:lnTo>
                  <a:lnTo>
                    <a:pt x="782" y="5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4"/>
                  </a:lnTo>
                  <a:lnTo>
                    <a:pt x="790" y="4"/>
                  </a:lnTo>
                  <a:lnTo>
                    <a:pt x="792" y="3"/>
                  </a:lnTo>
                  <a:lnTo>
                    <a:pt x="794" y="3"/>
                  </a:lnTo>
                  <a:lnTo>
                    <a:pt x="796" y="3"/>
                  </a:lnTo>
                  <a:lnTo>
                    <a:pt x="798" y="2"/>
                  </a:lnTo>
                  <a:lnTo>
                    <a:pt x="800" y="2"/>
                  </a:lnTo>
                  <a:lnTo>
                    <a:pt x="802" y="2"/>
                  </a:lnTo>
                  <a:lnTo>
                    <a:pt x="804" y="1"/>
                  </a:lnTo>
                  <a:lnTo>
                    <a:pt x="806" y="1"/>
                  </a:lnTo>
                  <a:lnTo>
                    <a:pt x="808" y="1"/>
                  </a:lnTo>
                  <a:lnTo>
                    <a:pt x="810" y="0"/>
                  </a:lnTo>
                  <a:lnTo>
                    <a:pt x="812" y="0"/>
                  </a:lnTo>
                  <a:lnTo>
                    <a:pt x="813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3171" name="Rectangle 93"/>
            <p:cNvSpPr>
              <a:spLocks noChangeArrowheads="1"/>
            </p:cNvSpPr>
            <p:nvPr/>
          </p:nvSpPr>
          <p:spPr bwMode="auto">
            <a:xfrm>
              <a:off x="-189" y="1560"/>
              <a:ext cx="2765" cy="2209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cxnSp>
        <p:nvCxnSpPr>
          <p:cNvPr id="96" name="Straight Connector 95"/>
          <p:cNvCxnSpPr/>
          <p:nvPr/>
        </p:nvCxnSpPr>
        <p:spPr>
          <a:xfrm>
            <a:off x="3699000" y="3443480"/>
            <a:ext cx="39449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6715250" y="3402205"/>
            <a:ext cx="68263" cy="96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81" name="Object 9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428546"/>
              </p:ext>
            </p:extLst>
          </p:nvPr>
        </p:nvGraphicFramePr>
        <p:xfrm>
          <a:off x="4821363" y="4257867"/>
          <a:ext cx="14859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875920" imgH="266584" progId="Equation.DSMT4">
                  <p:embed/>
                </p:oleObj>
              </mc:Choice>
              <mc:Fallback>
                <p:oleObj name="Equation" r:id="rId14" imgW="875920" imgH="266584" progId="Equation.DSMT4">
                  <p:embed/>
                  <p:pic>
                    <p:nvPicPr>
                      <p:cNvPr id="181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363" y="4257867"/>
                        <a:ext cx="1485900" cy="4397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8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58271"/>
              </p:ext>
            </p:extLst>
          </p:nvPr>
        </p:nvGraphicFramePr>
        <p:xfrm>
          <a:off x="7664575" y="3241867"/>
          <a:ext cx="7731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457200" imgH="228600" progId="Equation.DSMT4">
                  <p:embed/>
                </p:oleObj>
              </mc:Choice>
              <mc:Fallback>
                <p:oleObj name="Equation" r:id="rId16" imgW="457200" imgH="228600" progId="Equation.DSMT4">
                  <p:embed/>
                  <p:pic>
                    <p:nvPicPr>
                      <p:cNvPr id="3168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575" y="3241867"/>
                        <a:ext cx="773113" cy="377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6131050" y="2113155"/>
            <a:ext cx="2287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Point of Intersection </a:t>
            </a:r>
          </a:p>
          <a:p>
            <a:pPr eaLnBrk="1" hangingPunct="1"/>
            <a:r>
              <a:rPr lang="en-CA" dirty="0">
                <a:solidFill>
                  <a:srgbClr val="FF0000"/>
                </a:solidFill>
              </a:rPr>
              <a:t>“Solution” at x=8.5</a:t>
            </a:r>
          </a:p>
        </p:txBody>
      </p:sp>
      <p:cxnSp>
        <p:nvCxnSpPr>
          <p:cNvPr id="183" name="Straight Arrow Connector 182"/>
          <p:cNvCxnSpPr>
            <a:endCxn id="97" idx="0"/>
          </p:cNvCxnSpPr>
          <p:nvPr/>
        </p:nvCxnSpPr>
        <p:spPr>
          <a:xfrm rot="5400000">
            <a:off x="6552531" y="2909286"/>
            <a:ext cx="690563" cy="29527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18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18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571518"/>
              </p:ext>
            </p:extLst>
          </p:nvPr>
        </p:nvGraphicFramePr>
        <p:xfrm>
          <a:off x="344598" y="4514891"/>
          <a:ext cx="19827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9" imgW="1041120" imgH="304560" progId="Equation.DSMT4">
                  <p:embed/>
                </p:oleObj>
              </mc:Choice>
              <mc:Fallback>
                <p:oleObj name="Equation" r:id="rId19" imgW="1041120" imgH="304560" progId="Equation.DSMT4">
                  <p:embed/>
                  <p:pic>
                    <p:nvPicPr>
                      <p:cNvPr id="18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98" y="4514891"/>
                        <a:ext cx="19827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06805"/>
              </p:ext>
            </p:extLst>
          </p:nvPr>
        </p:nvGraphicFramePr>
        <p:xfrm>
          <a:off x="874665" y="5002622"/>
          <a:ext cx="14747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1" imgW="774360" imgH="241200" progId="Equation.DSMT4">
                  <p:embed/>
                </p:oleObj>
              </mc:Choice>
              <mc:Fallback>
                <p:oleObj name="Equation" r:id="rId21" imgW="774360" imgH="241200" progId="Equation.DSMT4">
                  <p:embed/>
                  <p:pic>
                    <p:nvPicPr>
                      <p:cNvPr id="1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665" y="5002622"/>
                        <a:ext cx="147478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817224"/>
              </p:ext>
            </p:extLst>
          </p:nvPr>
        </p:nvGraphicFramePr>
        <p:xfrm>
          <a:off x="1256711" y="5473673"/>
          <a:ext cx="108743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3" imgW="571320" imgH="241200" progId="Equation.DSMT4">
                  <p:embed/>
                </p:oleObj>
              </mc:Choice>
              <mc:Fallback>
                <p:oleObj name="Equation" r:id="rId23" imgW="571320" imgH="241200" progId="Equation.DSMT4">
                  <p:embed/>
                  <p:pic>
                    <p:nvPicPr>
                      <p:cNvPr id="1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711" y="5473673"/>
                        <a:ext cx="1087437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049915"/>
              </p:ext>
            </p:extLst>
          </p:nvPr>
        </p:nvGraphicFramePr>
        <p:xfrm>
          <a:off x="1618660" y="5976981"/>
          <a:ext cx="72548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5" imgW="380880" imgH="164880" progId="Equation.DSMT4">
                  <p:embed/>
                </p:oleObj>
              </mc:Choice>
              <mc:Fallback>
                <p:oleObj name="Equation" r:id="rId25" imgW="380880" imgH="164880" progId="Equation.DSMT4">
                  <p:embed/>
                  <p:pic>
                    <p:nvPicPr>
                      <p:cNvPr id="1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660" y="5976981"/>
                        <a:ext cx="725488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" name="TextBox 188"/>
          <p:cNvSpPr txBox="1">
            <a:spLocks noChangeArrowheads="1"/>
          </p:cNvSpPr>
          <p:nvPr/>
        </p:nvSpPr>
        <p:spPr bwMode="auto">
          <a:xfrm>
            <a:off x="210257" y="6335827"/>
            <a:ext cx="35381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Both sides are equal when x=8.5</a:t>
            </a:r>
          </a:p>
        </p:txBody>
      </p:sp>
    </p:spTree>
    <p:extLst>
      <p:ext uri="{BB962C8B-B14F-4D97-AF65-F5344CB8AC3E}">
        <p14:creationId xmlns:p14="http://schemas.microsoft.com/office/powerpoint/2010/main" val="31851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82" grpId="0"/>
      <p:bldP spid="1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72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Solve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5263" y="965200"/>
          <a:ext cx="2586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358310" imgH="253890" progId="Equation.DSMT4">
                  <p:embed/>
                </p:oleObj>
              </mc:Choice>
              <mc:Fallback>
                <p:oleObj name="Equation" r:id="rId4" imgW="1358310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63" y="965200"/>
                        <a:ext cx="25860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02050" y="920750"/>
          <a:ext cx="23923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920750"/>
                        <a:ext cx="23923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782042"/>
              </p:ext>
            </p:extLst>
          </p:nvPr>
        </p:nvGraphicFramePr>
        <p:xfrm>
          <a:off x="1203325" y="1533525"/>
          <a:ext cx="15462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812447" imgH="241195" progId="Equation.DSMT4">
                  <p:embed/>
                </p:oleObj>
              </mc:Choice>
              <mc:Fallback>
                <p:oleObj name="Equation" r:id="rId8" imgW="812447" imgH="241195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1533525"/>
                        <a:ext cx="15462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425575" y="2043113"/>
          <a:ext cx="14493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761669" imgH="177723" progId="Equation.DSMT4">
                  <p:embed/>
                </p:oleObj>
              </mc:Choice>
              <mc:Fallback>
                <p:oleObj name="Equation" r:id="rId10" imgW="761669" imgH="177723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2043113"/>
                        <a:ext cx="14493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885950" y="2478088"/>
          <a:ext cx="101441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32937" imgH="177646" progId="Equation.DSMT4">
                  <p:embed/>
                </p:oleObj>
              </mc:Choice>
              <mc:Fallback>
                <p:oleObj name="Equation" r:id="rId12" imgW="532937" imgH="177646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478088"/>
                        <a:ext cx="101441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20888" y="2855913"/>
          <a:ext cx="12319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47419" imgH="177723" progId="Equation.DSMT4">
                  <p:embed/>
                </p:oleObj>
              </mc:Choice>
              <mc:Fallback>
                <p:oleObj name="Equation" r:id="rId14" imgW="647419" imgH="177723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855913"/>
                        <a:ext cx="12319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1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785823"/>
              </p:ext>
            </p:extLst>
          </p:nvPr>
        </p:nvGraphicFramePr>
        <p:xfrm>
          <a:off x="3890370" y="1358833"/>
          <a:ext cx="2332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485900" imgH="368300" progId="Equation.DSMT4">
                  <p:embed/>
                </p:oleObj>
              </mc:Choice>
              <mc:Fallback>
                <p:oleObj name="Equation" r:id="rId16" imgW="1485900" imgH="368300" progId="Equation.DSMT4">
                  <p:embed/>
                  <p:pic>
                    <p:nvPicPr>
                      <p:cNvPr id="4104" name="Object 1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370" y="1358833"/>
                        <a:ext cx="233203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575934"/>
              </p:ext>
            </p:extLst>
          </p:nvPr>
        </p:nvGraphicFramePr>
        <p:xfrm>
          <a:off x="4396783" y="1909695"/>
          <a:ext cx="25717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637589" imgH="253890" progId="Equation.DSMT4">
                  <p:embed/>
                </p:oleObj>
              </mc:Choice>
              <mc:Fallback>
                <p:oleObj name="Equation" r:id="rId18" imgW="1637589" imgH="253890" progId="Equation.DSMT4">
                  <p:embed/>
                  <p:pic>
                    <p:nvPicPr>
                      <p:cNvPr id="4105" name="Object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6783" y="1909695"/>
                        <a:ext cx="2571750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013551"/>
              </p:ext>
            </p:extLst>
          </p:nvPr>
        </p:nvGraphicFramePr>
        <p:xfrm>
          <a:off x="4390433" y="2346258"/>
          <a:ext cx="2411412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536033" imgH="215806" progId="Equation.DSMT4">
                  <p:embed/>
                </p:oleObj>
              </mc:Choice>
              <mc:Fallback>
                <p:oleObj name="Equation" r:id="rId20" imgW="1536033" imgH="215806" progId="Equation.DSMT4">
                  <p:embed/>
                  <p:pic>
                    <p:nvPicPr>
                      <p:cNvPr id="4106" name="Object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0433" y="2346258"/>
                        <a:ext cx="2411412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8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30171"/>
              </p:ext>
            </p:extLst>
          </p:nvPr>
        </p:nvGraphicFramePr>
        <p:xfrm>
          <a:off x="4828583" y="2728051"/>
          <a:ext cx="19732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1256755" imgH="215806" progId="Equation.DSMT4">
                  <p:embed/>
                </p:oleObj>
              </mc:Choice>
              <mc:Fallback>
                <p:oleObj name="Equation" r:id="rId22" imgW="1256755" imgH="215806" progId="Equation.DSMT4">
                  <p:embed/>
                  <p:pic>
                    <p:nvPicPr>
                      <p:cNvPr id="4107" name="Object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8583" y="2728051"/>
                        <a:ext cx="197326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16124"/>
              </p:ext>
            </p:extLst>
          </p:nvPr>
        </p:nvGraphicFramePr>
        <p:xfrm>
          <a:off x="4815883" y="3172551"/>
          <a:ext cx="199231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1269449" imgH="253890" progId="Equation.DSMT4">
                  <p:embed/>
                </p:oleObj>
              </mc:Choice>
              <mc:Fallback>
                <p:oleObj name="Equation" r:id="rId24" imgW="1269449" imgH="253890" progId="Equation.DSMT4">
                  <p:embed/>
                  <p:pic>
                    <p:nvPicPr>
                      <p:cNvPr id="4108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883" y="3172551"/>
                        <a:ext cx="199231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544557"/>
              </p:ext>
            </p:extLst>
          </p:nvPr>
        </p:nvGraphicFramePr>
        <p:xfrm>
          <a:off x="5188945" y="3550376"/>
          <a:ext cx="77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495085" imgH="482391" progId="Equation.DSMT4">
                  <p:embed/>
                </p:oleObj>
              </mc:Choice>
              <mc:Fallback>
                <p:oleObj name="Equation" r:id="rId26" imgW="495085" imgH="482391" progId="Equation.DSMT4">
                  <p:embed/>
                  <p:pic>
                    <p:nvPicPr>
                      <p:cNvPr id="4109" name="Object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945" y="3550376"/>
                        <a:ext cx="7762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279179"/>
              </p:ext>
            </p:extLst>
          </p:nvPr>
        </p:nvGraphicFramePr>
        <p:xfrm>
          <a:off x="6104933" y="3632926"/>
          <a:ext cx="576262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368140" imgH="355446" progId="Equation.DSMT4">
                  <p:embed/>
                </p:oleObj>
              </mc:Choice>
              <mc:Fallback>
                <p:oleObj name="Equation" r:id="rId28" imgW="368140" imgH="355446" progId="Equation.DSMT4">
                  <p:embed/>
                  <p:pic>
                    <p:nvPicPr>
                      <p:cNvPr id="4110" name="Object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4933" y="3632926"/>
                        <a:ext cx="576262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710333"/>
              </p:ext>
            </p:extLst>
          </p:nvPr>
        </p:nvGraphicFramePr>
        <p:xfrm>
          <a:off x="250879" y="3571646"/>
          <a:ext cx="253682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1333440" imgH="241200" progId="Equation.DSMT4">
                  <p:embed/>
                </p:oleObj>
              </mc:Choice>
              <mc:Fallback>
                <p:oleObj name="Equation" r:id="rId30" imgW="1333440" imgH="241200" progId="Equation.DSMT4">
                  <p:embed/>
                  <p:pic>
                    <p:nvPicPr>
                      <p:cNvPr id="46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79" y="3571646"/>
                        <a:ext cx="253682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878354"/>
              </p:ext>
            </p:extLst>
          </p:nvPr>
        </p:nvGraphicFramePr>
        <p:xfrm>
          <a:off x="298606" y="4069554"/>
          <a:ext cx="2489201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1307880" imgH="304560" progId="Equation.DSMT4">
                  <p:embed/>
                </p:oleObj>
              </mc:Choice>
              <mc:Fallback>
                <p:oleObj name="Equation" r:id="rId32" imgW="1307880" imgH="304560" progId="Equation.DSMT4">
                  <p:embed/>
                  <p:pic>
                    <p:nvPicPr>
                      <p:cNvPr id="46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6" y="4069554"/>
                        <a:ext cx="2489201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027911"/>
              </p:ext>
            </p:extLst>
          </p:nvPr>
        </p:nvGraphicFramePr>
        <p:xfrm>
          <a:off x="1239891" y="4604612"/>
          <a:ext cx="154781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812520" imgH="241200" progId="Equation.DSMT4">
                  <p:embed/>
                </p:oleObj>
              </mc:Choice>
              <mc:Fallback>
                <p:oleObj name="Equation" r:id="rId34" imgW="812520" imgH="241200" progId="Equation.DSMT4">
                  <p:embed/>
                  <p:pic>
                    <p:nvPicPr>
                      <p:cNvPr id="46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91" y="4604612"/>
                        <a:ext cx="154781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144218"/>
              </p:ext>
            </p:extLst>
          </p:nvPr>
        </p:nvGraphicFramePr>
        <p:xfrm>
          <a:off x="1670050" y="5115963"/>
          <a:ext cx="11112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583920" imgH="241200" progId="Equation.DSMT4">
                  <p:embed/>
                </p:oleObj>
              </mc:Choice>
              <mc:Fallback>
                <p:oleObj name="Equation" r:id="rId36" imgW="583920" imgH="241200" progId="Equation.DSMT4">
                  <p:embed/>
                  <p:pic>
                    <p:nvPicPr>
                      <p:cNvPr id="4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5115963"/>
                        <a:ext cx="11112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85133"/>
              </p:ext>
            </p:extLst>
          </p:nvPr>
        </p:nvGraphicFramePr>
        <p:xfrm>
          <a:off x="1976437" y="5632960"/>
          <a:ext cx="7000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368280" imgH="177480" progId="Equation.DSMT4">
                  <p:embed/>
                </p:oleObj>
              </mc:Choice>
              <mc:Fallback>
                <p:oleObj name="Equation" r:id="rId38" imgW="368280" imgH="177480" progId="Equation.DSMT4">
                  <p:embed/>
                  <p:pic>
                    <p:nvPicPr>
                      <p:cNvPr id="46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7" y="5632960"/>
                        <a:ext cx="7000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95263" y="3341031"/>
            <a:ext cx="2881892" cy="2758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67" name="Group 107"/>
          <p:cNvGrpSpPr>
            <a:grpSpLocks noChangeAspect="1"/>
          </p:cNvGrpSpPr>
          <p:nvPr/>
        </p:nvGrpSpPr>
        <p:grpSpPr bwMode="auto">
          <a:xfrm>
            <a:off x="320675" y="3284538"/>
            <a:ext cx="3128963" cy="3473450"/>
            <a:chOff x="152" y="2046"/>
            <a:chExt cx="2049" cy="2274"/>
          </a:xfrm>
        </p:grpSpPr>
        <p:sp>
          <p:nvSpPr>
            <p:cNvPr id="468" name="AutoShape 106"/>
            <p:cNvSpPr>
              <a:spLocks noChangeAspect="1" noChangeArrowheads="1" noTextEdit="1"/>
            </p:cNvSpPr>
            <p:nvPr/>
          </p:nvSpPr>
          <p:spPr bwMode="auto">
            <a:xfrm>
              <a:off x="152" y="2050"/>
              <a:ext cx="2049" cy="2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69" name="Rectangle 108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470" name="Line 109"/>
            <p:cNvSpPr>
              <a:spLocks noChangeShapeType="1"/>
            </p:cNvSpPr>
            <p:nvPr/>
          </p:nvSpPr>
          <p:spPr bwMode="auto">
            <a:xfrm flipV="1">
              <a:off x="35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1" name="Line 110"/>
            <p:cNvSpPr>
              <a:spLocks noChangeShapeType="1"/>
            </p:cNvSpPr>
            <p:nvPr/>
          </p:nvSpPr>
          <p:spPr bwMode="auto">
            <a:xfrm flipV="1">
              <a:off x="3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2" name="Line 111"/>
            <p:cNvSpPr>
              <a:spLocks noChangeShapeType="1"/>
            </p:cNvSpPr>
            <p:nvPr/>
          </p:nvSpPr>
          <p:spPr bwMode="auto">
            <a:xfrm flipV="1">
              <a:off x="7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3" name="Line 112"/>
            <p:cNvSpPr>
              <a:spLocks noChangeShapeType="1"/>
            </p:cNvSpPr>
            <p:nvPr/>
          </p:nvSpPr>
          <p:spPr bwMode="auto">
            <a:xfrm flipV="1">
              <a:off x="768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4" name="Line 113"/>
            <p:cNvSpPr>
              <a:spLocks noChangeShapeType="1"/>
            </p:cNvSpPr>
            <p:nvPr/>
          </p:nvSpPr>
          <p:spPr bwMode="auto">
            <a:xfrm flipV="1">
              <a:off x="97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5" name="Line 114"/>
            <p:cNvSpPr>
              <a:spLocks noChangeShapeType="1"/>
            </p:cNvSpPr>
            <p:nvPr/>
          </p:nvSpPr>
          <p:spPr bwMode="auto">
            <a:xfrm flipV="1">
              <a:off x="97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6" name="Line 115"/>
            <p:cNvSpPr>
              <a:spLocks noChangeShapeType="1"/>
            </p:cNvSpPr>
            <p:nvPr/>
          </p:nvSpPr>
          <p:spPr bwMode="auto">
            <a:xfrm flipV="1">
              <a:off x="117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7" name="Line 116"/>
            <p:cNvSpPr>
              <a:spLocks noChangeShapeType="1"/>
            </p:cNvSpPr>
            <p:nvPr/>
          </p:nvSpPr>
          <p:spPr bwMode="auto">
            <a:xfrm flipV="1">
              <a:off x="117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8" name="Line 117"/>
            <p:cNvSpPr>
              <a:spLocks noChangeShapeType="1"/>
            </p:cNvSpPr>
            <p:nvPr/>
          </p:nvSpPr>
          <p:spPr bwMode="auto">
            <a:xfrm flipV="1">
              <a:off x="137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79" name="Line 118"/>
            <p:cNvSpPr>
              <a:spLocks noChangeShapeType="1"/>
            </p:cNvSpPr>
            <p:nvPr/>
          </p:nvSpPr>
          <p:spPr bwMode="auto">
            <a:xfrm flipV="1">
              <a:off x="138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0" name="Line 119"/>
            <p:cNvSpPr>
              <a:spLocks noChangeShapeType="1"/>
            </p:cNvSpPr>
            <p:nvPr/>
          </p:nvSpPr>
          <p:spPr bwMode="auto">
            <a:xfrm flipV="1">
              <a:off x="158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1" name="Line 120"/>
            <p:cNvSpPr>
              <a:spLocks noChangeShapeType="1"/>
            </p:cNvSpPr>
            <p:nvPr/>
          </p:nvSpPr>
          <p:spPr bwMode="auto">
            <a:xfrm flipV="1">
              <a:off x="1585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2" name="Line 121"/>
            <p:cNvSpPr>
              <a:spLocks noChangeShapeType="1"/>
            </p:cNvSpPr>
            <p:nvPr/>
          </p:nvSpPr>
          <p:spPr bwMode="auto">
            <a:xfrm flipV="1">
              <a:off x="1787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3" name="Line 122"/>
            <p:cNvSpPr>
              <a:spLocks noChangeShapeType="1"/>
            </p:cNvSpPr>
            <p:nvPr/>
          </p:nvSpPr>
          <p:spPr bwMode="auto">
            <a:xfrm flipV="1">
              <a:off x="1789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4" name="Line 123"/>
            <p:cNvSpPr>
              <a:spLocks noChangeShapeType="1"/>
            </p:cNvSpPr>
            <p:nvPr/>
          </p:nvSpPr>
          <p:spPr bwMode="auto">
            <a:xfrm flipV="1">
              <a:off x="1991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5" name="Line 124"/>
            <p:cNvSpPr>
              <a:spLocks noChangeShapeType="1"/>
            </p:cNvSpPr>
            <p:nvPr/>
          </p:nvSpPr>
          <p:spPr bwMode="auto">
            <a:xfrm flipV="1">
              <a:off x="1993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6" name="Line 125"/>
            <p:cNvSpPr>
              <a:spLocks noChangeShapeType="1"/>
            </p:cNvSpPr>
            <p:nvPr/>
          </p:nvSpPr>
          <p:spPr bwMode="auto">
            <a:xfrm>
              <a:off x="156" y="410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7" name="Line 126"/>
            <p:cNvSpPr>
              <a:spLocks noChangeShapeType="1"/>
            </p:cNvSpPr>
            <p:nvPr/>
          </p:nvSpPr>
          <p:spPr bwMode="auto">
            <a:xfrm>
              <a:off x="156" y="410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8" name="Line 127"/>
            <p:cNvSpPr>
              <a:spLocks noChangeShapeType="1"/>
            </p:cNvSpPr>
            <p:nvPr/>
          </p:nvSpPr>
          <p:spPr bwMode="auto">
            <a:xfrm>
              <a:off x="156" y="389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9" name="Line 128"/>
            <p:cNvSpPr>
              <a:spLocks noChangeShapeType="1"/>
            </p:cNvSpPr>
            <p:nvPr/>
          </p:nvSpPr>
          <p:spPr bwMode="auto">
            <a:xfrm>
              <a:off x="156" y="3902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0" name="Line 129"/>
            <p:cNvSpPr>
              <a:spLocks noChangeShapeType="1"/>
            </p:cNvSpPr>
            <p:nvPr/>
          </p:nvSpPr>
          <p:spPr bwMode="auto">
            <a:xfrm>
              <a:off x="156" y="348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1" name="Line 130"/>
            <p:cNvSpPr>
              <a:spLocks noChangeShapeType="1"/>
            </p:cNvSpPr>
            <p:nvPr/>
          </p:nvSpPr>
          <p:spPr bwMode="auto">
            <a:xfrm>
              <a:off x="156" y="349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2" name="Line 131"/>
            <p:cNvSpPr>
              <a:spLocks noChangeShapeType="1"/>
            </p:cNvSpPr>
            <p:nvPr/>
          </p:nvSpPr>
          <p:spPr bwMode="auto">
            <a:xfrm>
              <a:off x="156" y="328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3" name="Line 132"/>
            <p:cNvSpPr>
              <a:spLocks noChangeShapeType="1"/>
            </p:cNvSpPr>
            <p:nvPr/>
          </p:nvSpPr>
          <p:spPr bwMode="auto">
            <a:xfrm>
              <a:off x="156" y="328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4" name="Line 133"/>
            <p:cNvSpPr>
              <a:spLocks noChangeShapeType="1"/>
            </p:cNvSpPr>
            <p:nvPr/>
          </p:nvSpPr>
          <p:spPr bwMode="auto">
            <a:xfrm>
              <a:off x="156" y="307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5" name="Line 134"/>
            <p:cNvSpPr>
              <a:spLocks noChangeShapeType="1"/>
            </p:cNvSpPr>
            <p:nvPr/>
          </p:nvSpPr>
          <p:spPr bwMode="auto">
            <a:xfrm>
              <a:off x="156" y="308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6" name="Line 135"/>
            <p:cNvSpPr>
              <a:spLocks noChangeShapeType="1"/>
            </p:cNvSpPr>
            <p:nvPr/>
          </p:nvSpPr>
          <p:spPr bwMode="auto">
            <a:xfrm>
              <a:off x="156" y="287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7" name="Line 136"/>
            <p:cNvSpPr>
              <a:spLocks noChangeShapeType="1"/>
            </p:cNvSpPr>
            <p:nvPr/>
          </p:nvSpPr>
          <p:spPr bwMode="auto">
            <a:xfrm>
              <a:off x="156" y="287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8" name="Line 137"/>
            <p:cNvSpPr>
              <a:spLocks noChangeShapeType="1"/>
            </p:cNvSpPr>
            <p:nvPr/>
          </p:nvSpPr>
          <p:spPr bwMode="auto">
            <a:xfrm>
              <a:off x="156" y="266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99" name="Line 138"/>
            <p:cNvSpPr>
              <a:spLocks noChangeShapeType="1"/>
            </p:cNvSpPr>
            <p:nvPr/>
          </p:nvSpPr>
          <p:spPr bwMode="auto">
            <a:xfrm>
              <a:off x="156" y="267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0" name="Line 139"/>
            <p:cNvSpPr>
              <a:spLocks noChangeShapeType="1"/>
            </p:cNvSpPr>
            <p:nvPr/>
          </p:nvSpPr>
          <p:spPr bwMode="auto">
            <a:xfrm>
              <a:off x="156" y="246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1" name="Line 140"/>
            <p:cNvSpPr>
              <a:spLocks noChangeShapeType="1"/>
            </p:cNvSpPr>
            <p:nvPr/>
          </p:nvSpPr>
          <p:spPr bwMode="auto">
            <a:xfrm>
              <a:off x="156" y="2468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2" name="Line 141"/>
            <p:cNvSpPr>
              <a:spLocks noChangeShapeType="1"/>
            </p:cNvSpPr>
            <p:nvPr/>
          </p:nvSpPr>
          <p:spPr bwMode="auto">
            <a:xfrm>
              <a:off x="156" y="2257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3" name="Line 142"/>
            <p:cNvSpPr>
              <a:spLocks noChangeShapeType="1"/>
            </p:cNvSpPr>
            <p:nvPr/>
          </p:nvSpPr>
          <p:spPr bwMode="auto">
            <a:xfrm>
              <a:off x="156" y="2261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4" name="Line 143"/>
            <p:cNvSpPr>
              <a:spLocks noChangeShapeType="1"/>
            </p:cNvSpPr>
            <p:nvPr/>
          </p:nvSpPr>
          <p:spPr bwMode="auto">
            <a:xfrm>
              <a:off x="156" y="3690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5" name="Line 144"/>
            <p:cNvSpPr>
              <a:spLocks noChangeShapeType="1"/>
            </p:cNvSpPr>
            <p:nvPr/>
          </p:nvSpPr>
          <p:spPr bwMode="auto">
            <a:xfrm>
              <a:off x="156" y="3694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6" name="Line 145"/>
            <p:cNvSpPr>
              <a:spLocks noChangeShapeType="1"/>
            </p:cNvSpPr>
            <p:nvPr/>
          </p:nvSpPr>
          <p:spPr bwMode="auto">
            <a:xfrm>
              <a:off x="156" y="3699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7" name="Line 146"/>
            <p:cNvSpPr>
              <a:spLocks noChangeShapeType="1"/>
            </p:cNvSpPr>
            <p:nvPr/>
          </p:nvSpPr>
          <p:spPr bwMode="auto">
            <a:xfrm>
              <a:off x="156" y="3703"/>
              <a:ext cx="2043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08" name="Rectangle 147"/>
            <p:cNvSpPr>
              <a:spLocks noChangeArrowheads="1"/>
            </p:cNvSpPr>
            <p:nvPr/>
          </p:nvSpPr>
          <p:spPr bwMode="auto">
            <a:xfrm>
              <a:off x="2159" y="3567"/>
              <a:ext cx="3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509" name="Freeform 148"/>
            <p:cNvSpPr>
              <a:spLocks/>
            </p:cNvSpPr>
            <p:nvPr/>
          </p:nvSpPr>
          <p:spPr bwMode="auto">
            <a:xfrm>
              <a:off x="2177" y="3661"/>
              <a:ext cx="18" cy="76"/>
            </a:xfrm>
            <a:custGeom>
              <a:avLst/>
              <a:gdLst>
                <a:gd name="T0" fmla="*/ 0 w 18"/>
                <a:gd name="T1" fmla="*/ 0 h 76"/>
                <a:gd name="T2" fmla="*/ 18 w 18"/>
                <a:gd name="T3" fmla="*/ 38 h 76"/>
                <a:gd name="T4" fmla="*/ 0 w 18"/>
                <a:gd name="T5" fmla="*/ 76 h 76"/>
                <a:gd name="T6" fmla="*/ 0 w 18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6"/>
                <a:gd name="T14" fmla="*/ 18 w 18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6">
                  <a:moveTo>
                    <a:pt x="0" y="0"/>
                  </a:moveTo>
                  <a:lnTo>
                    <a:pt x="18" y="38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0" name="Line 149"/>
            <p:cNvSpPr>
              <a:spLocks noChangeShapeType="1"/>
            </p:cNvSpPr>
            <p:nvPr/>
          </p:nvSpPr>
          <p:spPr bwMode="auto">
            <a:xfrm flipV="1">
              <a:off x="560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1" name="Line 150"/>
            <p:cNvSpPr>
              <a:spLocks noChangeShapeType="1"/>
            </p:cNvSpPr>
            <p:nvPr/>
          </p:nvSpPr>
          <p:spPr bwMode="auto">
            <a:xfrm flipV="1">
              <a:off x="562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2" name="Line 151"/>
            <p:cNvSpPr>
              <a:spLocks noChangeShapeType="1"/>
            </p:cNvSpPr>
            <p:nvPr/>
          </p:nvSpPr>
          <p:spPr bwMode="auto">
            <a:xfrm flipV="1">
              <a:off x="564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3" name="Line 152"/>
            <p:cNvSpPr>
              <a:spLocks noChangeShapeType="1"/>
            </p:cNvSpPr>
            <p:nvPr/>
          </p:nvSpPr>
          <p:spPr bwMode="auto">
            <a:xfrm flipV="1">
              <a:off x="566" y="2054"/>
              <a:ext cx="1" cy="225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4" name="Rectangle 153"/>
            <p:cNvSpPr>
              <a:spLocks noChangeArrowheads="1"/>
            </p:cNvSpPr>
            <p:nvPr/>
          </p:nvSpPr>
          <p:spPr bwMode="auto">
            <a:xfrm>
              <a:off x="588" y="2046"/>
              <a:ext cx="3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515" name="Freeform 154"/>
            <p:cNvSpPr>
              <a:spLocks/>
            </p:cNvSpPr>
            <p:nvPr/>
          </p:nvSpPr>
          <p:spPr bwMode="auto">
            <a:xfrm>
              <a:off x="546" y="2058"/>
              <a:ext cx="36" cy="38"/>
            </a:xfrm>
            <a:custGeom>
              <a:avLst/>
              <a:gdLst>
                <a:gd name="T0" fmla="*/ 0 w 36"/>
                <a:gd name="T1" fmla="*/ 38 h 38"/>
                <a:gd name="T2" fmla="*/ 18 w 36"/>
                <a:gd name="T3" fmla="*/ 0 h 38"/>
                <a:gd name="T4" fmla="*/ 36 w 36"/>
                <a:gd name="T5" fmla="*/ 38 h 38"/>
                <a:gd name="T6" fmla="*/ 0 w 36"/>
                <a:gd name="T7" fmla="*/ 38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38"/>
                <a:gd name="T14" fmla="*/ 36 w 36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38">
                  <a:moveTo>
                    <a:pt x="0" y="38"/>
                  </a:moveTo>
                  <a:lnTo>
                    <a:pt x="18" y="0"/>
                  </a:lnTo>
                  <a:lnTo>
                    <a:pt x="36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6" name="Rectangle 155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517" name="Line 156"/>
            <p:cNvSpPr>
              <a:spLocks noChangeShapeType="1"/>
            </p:cNvSpPr>
            <p:nvPr/>
          </p:nvSpPr>
          <p:spPr bwMode="auto">
            <a:xfrm>
              <a:off x="360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18" name="Rectangle 157"/>
            <p:cNvSpPr>
              <a:spLocks noChangeArrowheads="1"/>
            </p:cNvSpPr>
            <p:nvPr/>
          </p:nvSpPr>
          <p:spPr bwMode="auto">
            <a:xfrm>
              <a:off x="340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19" name="Rectangle 158"/>
            <p:cNvSpPr>
              <a:spLocks noChangeArrowheads="1"/>
            </p:cNvSpPr>
            <p:nvPr/>
          </p:nvSpPr>
          <p:spPr bwMode="auto">
            <a:xfrm>
              <a:off x="572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520" name="Line 159"/>
            <p:cNvSpPr>
              <a:spLocks noChangeShapeType="1"/>
            </p:cNvSpPr>
            <p:nvPr/>
          </p:nvSpPr>
          <p:spPr bwMode="auto">
            <a:xfrm>
              <a:off x="768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1" name="Rectangle 160"/>
            <p:cNvSpPr>
              <a:spLocks noChangeArrowheads="1"/>
            </p:cNvSpPr>
            <p:nvPr/>
          </p:nvSpPr>
          <p:spPr bwMode="auto">
            <a:xfrm>
              <a:off x="770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22" name="Line 161"/>
            <p:cNvSpPr>
              <a:spLocks noChangeShapeType="1"/>
            </p:cNvSpPr>
            <p:nvPr/>
          </p:nvSpPr>
          <p:spPr bwMode="auto">
            <a:xfrm>
              <a:off x="972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3" name="Rectangle 162"/>
            <p:cNvSpPr>
              <a:spLocks noChangeArrowheads="1"/>
            </p:cNvSpPr>
            <p:nvPr/>
          </p:nvSpPr>
          <p:spPr bwMode="auto">
            <a:xfrm>
              <a:off x="974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24" name="Line 163"/>
            <p:cNvSpPr>
              <a:spLocks noChangeShapeType="1"/>
            </p:cNvSpPr>
            <p:nvPr/>
          </p:nvSpPr>
          <p:spPr bwMode="auto">
            <a:xfrm>
              <a:off x="1177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5" name="Rectangle 164"/>
            <p:cNvSpPr>
              <a:spLocks noChangeArrowheads="1"/>
            </p:cNvSpPr>
            <p:nvPr/>
          </p:nvSpPr>
          <p:spPr bwMode="auto">
            <a:xfrm>
              <a:off x="1179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26" name="Line 165"/>
            <p:cNvSpPr>
              <a:spLocks noChangeShapeType="1"/>
            </p:cNvSpPr>
            <p:nvPr/>
          </p:nvSpPr>
          <p:spPr bwMode="auto">
            <a:xfrm>
              <a:off x="1381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7" name="Rectangle 166"/>
            <p:cNvSpPr>
              <a:spLocks noChangeArrowheads="1"/>
            </p:cNvSpPr>
            <p:nvPr/>
          </p:nvSpPr>
          <p:spPr bwMode="auto">
            <a:xfrm>
              <a:off x="1383" y="3724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528" name="Line 167"/>
            <p:cNvSpPr>
              <a:spLocks noChangeShapeType="1"/>
            </p:cNvSpPr>
            <p:nvPr/>
          </p:nvSpPr>
          <p:spPr bwMode="auto">
            <a:xfrm>
              <a:off x="1585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29" name="Rectangle 168"/>
            <p:cNvSpPr>
              <a:spLocks noChangeArrowheads="1"/>
            </p:cNvSpPr>
            <p:nvPr/>
          </p:nvSpPr>
          <p:spPr bwMode="auto">
            <a:xfrm>
              <a:off x="1565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530" name="Line 169"/>
            <p:cNvSpPr>
              <a:spLocks noChangeShapeType="1"/>
            </p:cNvSpPr>
            <p:nvPr/>
          </p:nvSpPr>
          <p:spPr bwMode="auto">
            <a:xfrm>
              <a:off x="1789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1" name="Rectangle 170"/>
            <p:cNvSpPr>
              <a:spLocks noChangeArrowheads="1"/>
            </p:cNvSpPr>
            <p:nvPr/>
          </p:nvSpPr>
          <p:spPr bwMode="auto">
            <a:xfrm>
              <a:off x="1769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12</a:t>
              </a:r>
              <a:endParaRPr lang="en-US"/>
            </a:p>
          </p:txBody>
        </p:sp>
        <p:sp>
          <p:nvSpPr>
            <p:cNvPr id="532" name="Line 171"/>
            <p:cNvSpPr>
              <a:spLocks noChangeShapeType="1"/>
            </p:cNvSpPr>
            <p:nvPr/>
          </p:nvSpPr>
          <p:spPr bwMode="auto">
            <a:xfrm>
              <a:off x="1993" y="3677"/>
              <a:ext cx="1" cy="4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3" name="Rectangle 172"/>
            <p:cNvSpPr>
              <a:spLocks noChangeArrowheads="1"/>
            </p:cNvSpPr>
            <p:nvPr/>
          </p:nvSpPr>
          <p:spPr bwMode="auto">
            <a:xfrm>
              <a:off x="1973" y="3724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14</a:t>
              </a:r>
              <a:endParaRPr lang="en-US"/>
            </a:p>
          </p:txBody>
        </p:sp>
        <p:sp>
          <p:nvSpPr>
            <p:cNvPr id="534" name="Rectangle 173"/>
            <p:cNvSpPr>
              <a:spLocks noChangeArrowheads="1"/>
            </p:cNvSpPr>
            <p:nvPr/>
          </p:nvSpPr>
          <p:spPr bwMode="auto">
            <a:xfrm>
              <a:off x="512" y="4066"/>
              <a:ext cx="6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535" name="Line 174"/>
            <p:cNvSpPr>
              <a:spLocks noChangeShapeType="1"/>
            </p:cNvSpPr>
            <p:nvPr/>
          </p:nvSpPr>
          <p:spPr bwMode="auto">
            <a:xfrm>
              <a:off x="554" y="410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6" name="Rectangle 175"/>
            <p:cNvSpPr>
              <a:spLocks noChangeArrowheads="1"/>
            </p:cNvSpPr>
            <p:nvPr/>
          </p:nvSpPr>
          <p:spPr bwMode="auto">
            <a:xfrm>
              <a:off x="532" y="324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537" name="Line 176"/>
            <p:cNvSpPr>
              <a:spLocks noChangeShapeType="1"/>
            </p:cNvSpPr>
            <p:nvPr/>
          </p:nvSpPr>
          <p:spPr bwMode="auto">
            <a:xfrm>
              <a:off x="554" y="328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38" name="Rectangle 177"/>
            <p:cNvSpPr>
              <a:spLocks noChangeArrowheads="1"/>
            </p:cNvSpPr>
            <p:nvPr/>
          </p:nvSpPr>
          <p:spPr bwMode="auto">
            <a:xfrm>
              <a:off x="532" y="283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539" name="Line 178"/>
            <p:cNvSpPr>
              <a:spLocks noChangeShapeType="1"/>
            </p:cNvSpPr>
            <p:nvPr/>
          </p:nvSpPr>
          <p:spPr bwMode="auto">
            <a:xfrm>
              <a:off x="554" y="2879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0" name="Rectangle 179"/>
            <p:cNvSpPr>
              <a:spLocks noChangeArrowheads="1"/>
            </p:cNvSpPr>
            <p:nvPr/>
          </p:nvSpPr>
          <p:spPr bwMode="auto">
            <a:xfrm>
              <a:off x="532" y="2426"/>
              <a:ext cx="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541" name="Line 180"/>
            <p:cNvSpPr>
              <a:spLocks noChangeShapeType="1"/>
            </p:cNvSpPr>
            <p:nvPr/>
          </p:nvSpPr>
          <p:spPr bwMode="auto">
            <a:xfrm>
              <a:off x="554" y="2468"/>
              <a:ext cx="2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2" name="Rectangle 183"/>
            <p:cNvSpPr>
              <a:spLocks noChangeArrowheads="1"/>
            </p:cNvSpPr>
            <p:nvPr/>
          </p:nvSpPr>
          <p:spPr bwMode="auto">
            <a:xfrm>
              <a:off x="154" y="2054"/>
              <a:ext cx="2045" cy="226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52517" y="3545383"/>
            <a:ext cx="2706496" cy="2252473"/>
            <a:chOff x="3764930" y="-1937889"/>
            <a:chExt cx="2706496" cy="2252473"/>
          </a:xfrm>
        </p:grpSpPr>
        <p:sp>
          <p:nvSpPr>
            <p:cNvPr id="618" name="Freeform 181"/>
            <p:cNvSpPr>
              <a:spLocks/>
            </p:cNvSpPr>
            <p:nvPr/>
          </p:nvSpPr>
          <p:spPr bwMode="auto">
            <a:xfrm>
              <a:off x="3764930" y="102281"/>
              <a:ext cx="24433" cy="212303"/>
            </a:xfrm>
            <a:custGeom>
              <a:avLst/>
              <a:gdLst>
                <a:gd name="T0" fmla="*/ 16 w 8"/>
                <a:gd name="T1" fmla="*/ 0 h 33"/>
                <a:gd name="T2" fmla="*/ 12 w 8"/>
                <a:gd name="T3" fmla="*/ 21 h 33"/>
                <a:gd name="T4" fmla="*/ 8 w 8"/>
                <a:gd name="T5" fmla="*/ 42 h 33"/>
                <a:gd name="T6" fmla="*/ 4 w 8"/>
                <a:gd name="T7" fmla="*/ 72 h 33"/>
                <a:gd name="T8" fmla="*/ 2 w 8"/>
                <a:gd name="T9" fmla="*/ 93 h 33"/>
                <a:gd name="T10" fmla="*/ 0 w 8"/>
                <a:gd name="T11" fmla="*/ 105 h 33"/>
                <a:gd name="T12" fmla="*/ 0 w 8"/>
                <a:gd name="T13" fmla="*/ 118 h 33"/>
                <a:gd name="T14" fmla="*/ 0 w 8"/>
                <a:gd name="T15" fmla="*/ 122 h 33"/>
                <a:gd name="T16" fmla="*/ 0 w 8"/>
                <a:gd name="T17" fmla="*/ 131 h 33"/>
                <a:gd name="T18" fmla="*/ 0 w 8"/>
                <a:gd name="T19" fmla="*/ 135 h 33"/>
                <a:gd name="T20" fmla="*/ 0 w 8"/>
                <a:gd name="T21" fmla="*/ 135 h 33"/>
                <a:gd name="T22" fmla="*/ 0 w 8"/>
                <a:gd name="T23" fmla="*/ 139 h 33"/>
                <a:gd name="T24" fmla="*/ 0 w 8"/>
                <a:gd name="T25" fmla="*/ 139 h 33"/>
                <a:gd name="T26" fmla="*/ 0 w 8"/>
                <a:gd name="T27" fmla="*/ 139 h 33"/>
                <a:gd name="T28" fmla="*/ 0 w 8"/>
                <a:gd name="T29" fmla="*/ 139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"/>
                <a:gd name="T46" fmla="*/ 0 h 33"/>
                <a:gd name="T47" fmla="*/ 8 w 8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" h="33">
                  <a:moveTo>
                    <a:pt x="8" y="0"/>
                  </a:moveTo>
                  <a:lnTo>
                    <a:pt x="6" y="5"/>
                  </a:lnTo>
                  <a:lnTo>
                    <a:pt x="4" y="10"/>
                  </a:lnTo>
                  <a:lnTo>
                    <a:pt x="2" y="17"/>
                  </a:lnTo>
                  <a:lnTo>
                    <a:pt x="1" y="22"/>
                  </a:lnTo>
                  <a:lnTo>
                    <a:pt x="0" y="25"/>
                  </a:lnTo>
                  <a:lnTo>
                    <a:pt x="0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0" y="32"/>
                  </a:lnTo>
                  <a:lnTo>
                    <a:pt x="0" y="3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" name="Freeform 182"/>
            <p:cNvSpPr>
              <a:spLocks/>
            </p:cNvSpPr>
            <p:nvPr/>
          </p:nvSpPr>
          <p:spPr bwMode="auto">
            <a:xfrm>
              <a:off x="3791422" y="-1937889"/>
              <a:ext cx="2680004" cy="2040548"/>
            </a:xfrm>
            <a:custGeom>
              <a:avLst/>
              <a:gdLst>
                <a:gd name="T0" fmla="*/ 24 w 877"/>
                <a:gd name="T1" fmla="*/ 1256 h 316"/>
                <a:gd name="T2" fmla="*/ 52 w 877"/>
                <a:gd name="T3" fmla="*/ 1188 h 316"/>
                <a:gd name="T4" fmla="*/ 80 w 877"/>
                <a:gd name="T5" fmla="*/ 1133 h 316"/>
                <a:gd name="T6" fmla="*/ 108 w 877"/>
                <a:gd name="T7" fmla="*/ 1087 h 316"/>
                <a:gd name="T8" fmla="*/ 136 w 877"/>
                <a:gd name="T9" fmla="*/ 1044 h 316"/>
                <a:gd name="T10" fmla="*/ 164 w 877"/>
                <a:gd name="T11" fmla="*/ 1006 h 316"/>
                <a:gd name="T12" fmla="*/ 192 w 877"/>
                <a:gd name="T13" fmla="*/ 972 h 316"/>
                <a:gd name="T14" fmla="*/ 220 w 877"/>
                <a:gd name="T15" fmla="*/ 939 h 316"/>
                <a:gd name="T16" fmla="*/ 248 w 877"/>
                <a:gd name="T17" fmla="*/ 909 h 316"/>
                <a:gd name="T18" fmla="*/ 276 w 877"/>
                <a:gd name="T19" fmla="*/ 879 h 316"/>
                <a:gd name="T20" fmla="*/ 304 w 877"/>
                <a:gd name="T21" fmla="*/ 850 h 316"/>
                <a:gd name="T22" fmla="*/ 332 w 877"/>
                <a:gd name="T23" fmla="*/ 824 h 316"/>
                <a:gd name="T24" fmla="*/ 360 w 877"/>
                <a:gd name="T25" fmla="*/ 799 h 316"/>
                <a:gd name="T26" fmla="*/ 388 w 877"/>
                <a:gd name="T27" fmla="*/ 774 h 316"/>
                <a:gd name="T28" fmla="*/ 416 w 877"/>
                <a:gd name="T29" fmla="*/ 748 h 316"/>
                <a:gd name="T30" fmla="*/ 444 w 877"/>
                <a:gd name="T31" fmla="*/ 723 h 316"/>
                <a:gd name="T32" fmla="*/ 472 w 877"/>
                <a:gd name="T33" fmla="*/ 702 h 316"/>
                <a:gd name="T34" fmla="*/ 500 w 877"/>
                <a:gd name="T35" fmla="*/ 681 h 316"/>
                <a:gd name="T36" fmla="*/ 528 w 877"/>
                <a:gd name="T37" fmla="*/ 660 h 316"/>
                <a:gd name="T38" fmla="*/ 556 w 877"/>
                <a:gd name="T39" fmla="*/ 638 h 316"/>
                <a:gd name="T40" fmla="*/ 584 w 877"/>
                <a:gd name="T41" fmla="*/ 617 h 316"/>
                <a:gd name="T42" fmla="*/ 612 w 877"/>
                <a:gd name="T43" fmla="*/ 596 h 316"/>
                <a:gd name="T44" fmla="*/ 640 w 877"/>
                <a:gd name="T45" fmla="*/ 579 h 316"/>
                <a:gd name="T46" fmla="*/ 668 w 877"/>
                <a:gd name="T47" fmla="*/ 558 h 316"/>
                <a:gd name="T48" fmla="*/ 696 w 877"/>
                <a:gd name="T49" fmla="*/ 541 h 316"/>
                <a:gd name="T50" fmla="*/ 724 w 877"/>
                <a:gd name="T51" fmla="*/ 524 h 316"/>
                <a:gd name="T52" fmla="*/ 752 w 877"/>
                <a:gd name="T53" fmla="*/ 503 h 316"/>
                <a:gd name="T54" fmla="*/ 780 w 877"/>
                <a:gd name="T55" fmla="*/ 486 h 316"/>
                <a:gd name="T56" fmla="*/ 808 w 877"/>
                <a:gd name="T57" fmla="*/ 469 h 316"/>
                <a:gd name="T58" fmla="*/ 836 w 877"/>
                <a:gd name="T59" fmla="*/ 452 h 316"/>
                <a:gd name="T60" fmla="*/ 864 w 877"/>
                <a:gd name="T61" fmla="*/ 435 h 316"/>
                <a:gd name="T62" fmla="*/ 893 w 877"/>
                <a:gd name="T63" fmla="*/ 419 h 316"/>
                <a:gd name="T64" fmla="*/ 921 w 877"/>
                <a:gd name="T65" fmla="*/ 402 h 316"/>
                <a:gd name="T66" fmla="*/ 949 w 877"/>
                <a:gd name="T67" fmla="*/ 389 h 316"/>
                <a:gd name="T68" fmla="*/ 977 w 877"/>
                <a:gd name="T69" fmla="*/ 372 h 316"/>
                <a:gd name="T70" fmla="*/ 1005 w 877"/>
                <a:gd name="T71" fmla="*/ 355 h 316"/>
                <a:gd name="T72" fmla="*/ 1033 w 877"/>
                <a:gd name="T73" fmla="*/ 342 h 316"/>
                <a:gd name="T74" fmla="*/ 1061 w 877"/>
                <a:gd name="T75" fmla="*/ 326 h 316"/>
                <a:gd name="T76" fmla="*/ 1089 w 877"/>
                <a:gd name="T77" fmla="*/ 313 h 316"/>
                <a:gd name="T78" fmla="*/ 1117 w 877"/>
                <a:gd name="T79" fmla="*/ 296 h 316"/>
                <a:gd name="T80" fmla="*/ 1145 w 877"/>
                <a:gd name="T81" fmla="*/ 283 h 316"/>
                <a:gd name="T82" fmla="*/ 1173 w 877"/>
                <a:gd name="T83" fmla="*/ 266 h 316"/>
                <a:gd name="T84" fmla="*/ 1201 w 877"/>
                <a:gd name="T85" fmla="*/ 254 h 316"/>
                <a:gd name="T86" fmla="*/ 1229 w 877"/>
                <a:gd name="T87" fmla="*/ 241 h 316"/>
                <a:gd name="T88" fmla="*/ 1257 w 877"/>
                <a:gd name="T89" fmla="*/ 224 h 316"/>
                <a:gd name="T90" fmla="*/ 1285 w 877"/>
                <a:gd name="T91" fmla="*/ 211 h 316"/>
                <a:gd name="T92" fmla="*/ 1313 w 877"/>
                <a:gd name="T93" fmla="*/ 199 h 316"/>
                <a:gd name="T94" fmla="*/ 1341 w 877"/>
                <a:gd name="T95" fmla="*/ 186 h 316"/>
                <a:gd name="T96" fmla="*/ 1369 w 877"/>
                <a:gd name="T97" fmla="*/ 169 h 316"/>
                <a:gd name="T98" fmla="*/ 1397 w 877"/>
                <a:gd name="T99" fmla="*/ 156 h 316"/>
                <a:gd name="T100" fmla="*/ 1425 w 877"/>
                <a:gd name="T101" fmla="*/ 144 h 316"/>
                <a:gd name="T102" fmla="*/ 1453 w 877"/>
                <a:gd name="T103" fmla="*/ 131 h 316"/>
                <a:gd name="T104" fmla="*/ 1481 w 877"/>
                <a:gd name="T105" fmla="*/ 118 h 316"/>
                <a:gd name="T106" fmla="*/ 1509 w 877"/>
                <a:gd name="T107" fmla="*/ 106 h 316"/>
                <a:gd name="T108" fmla="*/ 1537 w 877"/>
                <a:gd name="T109" fmla="*/ 93 h 316"/>
                <a:gd name="T110" fmla="*/ 1565 w 877"/>
                <a:gd name="T111" fmla="*/ 80 h 316"/>
                <a:gd name="T112" fmla="*/ 1593 w 877"/>
                <a:gd name="T113" fmla="*/ 68 h 316"/>
                <a:gd name="T114" fmla="*/ 1621 w 877"/>
                <a:gd name="T115" fmla="*/ 59 h 316"/>
                <a:gd name="T116" fmla="*/ 1649 w 877"/>
                <a:gd name="T117" fmla="*/ 47 h 316"/>
                <a:gd name="T118" fmla="*/ 1677 w 877"/>
                <a:gd name="T119" fmla="*/ 34 h 316"/>
                <a:gd name="T120" fmla="*/ 1705 w 877"/>
                <a:gd name="T121" fmla="*/ 21 h 316"/>
                <a:gd name="T122" fmla="*/ 1733 w 877"/>
                <a:gd name="T123" fmla="*/ 8 h 31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7"/>
                <a:gd name="T187" fmla="*/ 0 h 316"/>
                <a:gd name="T188" fmla="*/ 877 w 877"/>
                <a:gd name="T189" fmla="*/ 316 h 31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7" h="316">
                  <a:moveTo>
                    <a:pt x="0" y="316"/>
                  </a:moveTo>
                  <a:lnTo>
                    <a:pt x="2" y="312"/>
                  </a:lnTo>
                  <a:lnTo>
                    <a:pt x="4" y="309"/>
                  </a:lnTo>
                  <a:lnTo>
                    <a:pt x="6" y="306"/>
                  </a:lnTo>
                  <a:lnTo>
                    <a:pt x="8" y="303"/>
                  </a:lnTo>
                  <a:lnTo>
                    <a:pt x="10" y="300"/>
                  </a:lnTo>
                  <a:lnTo>
                    <a:pt x="12" y="297"/>
                  </a:lnTo>
                  <a:lnTo>
                    <a:pt x="14" y="295"/>
                  </a:lnTo>
                  <a:lnTo>
                    <a:pt x="16" y="292"/>
                  </a:lnTo>
                  <a:lnTo>
                    <a:pt x="18" y="290"/>
                  </a:lnTo>
                  <a:lnTo>
                    <a:pt x="20" y="287"/>
                  </a:lnTo>
                  <a:lnTo>
                    <a:pt x="22" y="285"/>
                  </a:lnTo>
                  <a:lnTo>
                    <a:pt x="24" y="283"/>
                  </a:lnTo>
                  <a:lnTo>
                    <a:pt x="26" y="281"/>
                  </a:lnTo>
                  <a:lnTo>
                    <a:pt x="28" y="279"/>
                  </a:lnTo>
                  <a:lnTo>
                    <a:pt x="30" y="277"/>
                  </a:lnTo>
                  <a:lnTo>
                    <a:pt x="32" y="275"/>
                  </a:lnTo>
                  <a:lnTo>
                    <a:pt x="34" y="273"/>
                  </a:lnTo>
                  <a:lnTo>
                    <a:pt x="36" y="272"/>
                  </a:lnTo>
                  <a:lnTo>
                    <a:pt x="38" y="270"/>
                  </a:lnTo>
                  <a:lnTo>
                    <a:pt x="40" y="268"/>
                  </a:lnTo>
                  <a:lnTo>
                    <a:pt x="42" y="267"/>
                  </a:lnTo>
                  <a:lnTo>
                    <a:pt x="44" y="265"/>
                  </a:lnTo>
                  <a:lnTo>
                    <a:pt x="46" y="263"/>
                  </a:lnTo>
                  <a:lnTo>
                    <a:pt x="48" y="262"/>
                  </a:lnTo>
                  <a:lnTo>
                    <a:pt x="50" y="260"/>
                  </a:lnTo>
                  <a:lnTo>
                    <a:pt x="52" y="259"/>
                  </a:lnTo>
                  <a:lnTo>
                    <a:pt x="54" y="257"/>
                  </a:lnTo>
                  <a:lnTo>
                    <a:pt x="56" y="256"/>
                  </a:lnTo>
                  <a:lnTo>
                    <a:pt x="58" y="254"/>
                  </a:lnTo>
                  <a:lnTo>
                    <a:pt x="60" y="253"/>
                  </a:lnTo>
                  <a:lnTo>
                    <a:pt x="62" y="251"/>
                  </a:lnTo>
                  <a:lnTo>
                    <a:pt x="64" y="250"/>
                  </a:lnTo>
                  <a:lnTo>
                    <a:pt x="66" y="249"/>
                  </a:lnTo>
                  <a:lnTo>
                    <a:pt x="68" y="247"/>
                  </a:lnTo>
                  <a:lnTo>
                    <a:pt x="70" y="246"/>
                  </a:lnTo>
                  <a:lnTo>
                    <a:pt x="72" y="245"/>
                  </a:lnTo>
                  <a:lnTo>
                    <a:pt x="74" y="243"/>
                  </a:lnTo>
                  <a:lnTo>
                    <a:pt x="76" y="242"/>
                  </a:lnTo>
                  <a:lnTo>
                    <a:pt x="78" y="241"/>
                  </a:lnTo>
                  <a:lnTo>
                    <a:pt x="80" y="239"/>
                  </a:lnTo>
                  <a:lnTo>
                    <a:pt x="82" y="238"/>
                  </a:lnTo>
                  <a:lnTo>
                    <a:pt x="84" y="237"/>
                  </a:lnTo>
                  <a:lnTo>
                    <a:pt x="86" y="236"/>
                  </a:lnTo>
                  <a:lnTo>
                    <a:pt x="88" y="234"/>
                  </a:lnTo>
                  <a:lnTo>
                    <a:pt x="90" y="233"/>
                  </a:lnTo>
                  <a:lnTo>
                    <a:pt x="92" y="232"/>
                  </a:lnTo>
                  <a:lnTo>
                    <a:pt x="94" y="231"/>
                  </a:lnTo>
                  <a:lnTo>
                    <a:pt x="96" y="230"/>
                  </a:lnTo>
                  <a:lnTo>
                    <a:pt x="98" y="229"/>
                  </a:lnTo>
                  <a:lnTo>
                    <a:pt x="100" y="228"/>
                  </a:lnTo>
                  <a:lnTo>
                    <a:pt x="102" y="226"/>
                  </a:lnTo>
                  <a:lnTo>
                    <a:pt x="104" y="225"/>
                  </a:lnTo>
                  <a:lnTo>
                    <a:pt x="106" y="224"/>
                  </a:lnTo>
                  <a:lnTo>
                    <a:pt x="108" y="223"/>
                  </a:lnTo>
                  <a:lnTo>
                    <a:pt x="110" y="222"/>
                  </a:lnTo>
                  <a:lnTo>
                    <a:pt x="112" y="221"/>
                  </a:lnTo>
                  <a:lnTo>
                    <a:pt x="114" y="220"/>
                  </a:lnTo>
                  <a:lnTo>
                    <a:pt x="116" y="219"/>
                  </a:lnTo>
                  <a:lnTo>
                    <a:pt x="118" y="218"/>
                  </a:lnTo>
                  <a:lnTo>
                    <a:pt x="120" y="217"/>
                  </a:lnTo>
                  <a:lnTo>
                    <a:pt x="122" y="216"/>
                  </a:lnTo>
                  <a:lnTo>
                    <a:pt x="124" y="215"/>
                  </a:lnTo>
                  <a:lnTo>
                    <a:pt x="126" y="214"/>
                  </a:lnTo>
                  <a:lnTo>
                    <a:pt x="128" y="213"/>
                  </a:lnTo>
                  <a:lnTo>
                    <a:pt x="130" y="212"/>
                  </a:lnTo>
                  <a:lnTo>
                    <a:pt x="132" y="211"/>
                  </a:lnTo>
                  <a:lnTo>
                    <a:pt x="134" y="210"/>
                  </a:lnTo>
                  <a:lnTo>
                    <a:pt x="136" y="209"/>
                  </a:lnTo>
                  <a:lnTo>
                    <a:pt x="138" y="208"/>
                  </a:lnTo>
                  <a:lnTo>
                    <a:pt x="140" y="207"/>
                  </a:lnTo>
                  <a:lnTo>
                    <a:pt x="142" y="206"/>
                  </a:lnTo>
                  <a:lnTo>
                    <a:pt x="144" y="205"/>
                  </a:lnTo>
                  <a:lnTo>
                    <a:pt x="146" y="204"/>
                  </a:lnTo>
                  <a:lnTo>
                    <a:pt x="148" y="203"/>
                  </a:lnTo>
                  <a:lnTo>
                    <a:pt x="150" y="202"/>
                  </a:lnTo>
                  <a:lnTo>
                    <a:pt x="152" y="201"/>
                  </a:lnTo>
                  <a:lnTo>
                    <a:pt x="154" y="200"/>
                  </a:lnTo>
                  <a:lnTo>
                    <a:pt x="156" y="199"/>
                  </a:lnTo>
                  <a:lnTo>
                    <a:pt x="158" y="198"/>
                  </a:lnTo>
                  <a:lnTo>
                    <a:pt x="160" y="197"/>
                  </a:lnTo>
                  <a:lnTo>
                    <a:pt x="162" y="196"/>
                  </a:lnTo>
                  <a:lnTo>
                    <a:pt x="164" y="196"/>
                  </a:lnTo>
                  <a:lnTo>
                    <a:pt x="166" y="195"/>
                  </a:lnTo>
                  <a:lnTo>
                    <a:pt x="168" y="194"/>
                  </a:lnTo>
                  <a:lnTo>
                    <a:pt x="170" y="193"/>
                  </a:lnTo>
                  <a:lnTo>
                    <a:pt x="172" y="192"/>
                  </a:lnTo>
                  <a:lnTo>
                    <a:pt x="174" y="191"/>
                  </a:lnTo>
                  <a:lnTo>
                    <a:pt x="176" y="190"/>
                  </a:lnTo>
                  <a:lnTo>
                    <a:pt x="178" y="189"/>
                  </a:lnTo>
                  <a:lnTo>
                    <a:pt x="180" y="189"/>
                  </a:lnTo>
                  <a:lnTo>
                    <a:pt x="182" y="188"/>
                  </a:lnTo>
                  <a:lnTo>
                    <a:pt x="184" y="187"/>
                  </a:lnTo>
                  <a:lnTo>
                    <a:pt x="186" y="186"/>
                  </a:lnTo>
                  <a:lnTo>
                    <a:pt x="188" y="185"/>
                  </a:lnTo>
                  <a:lnTo>
                    <a:pt x="190" y="184"/>
                  </a:lnTo>
                  <a:lnTo>
                    <a:pt x="192" y="183"/>
                  </a:lnTo>
                  <a:lnTo>
                    <a:pt x="194" y="183"/>
                  </a:lnTo>
                  <a:lnTo>
                    <a:pt x="196" y="182"/>
                  </a:lnTo>
                  <a:lnTo>
                    <a:pt x="198" y="181"/>
                  </a:lnTo>
                  <a:lnTo>
                    <a:pt x="200" y="180"/>
                  </a:lnTo>
                  <a:lnTo>
                    <a:pt x="202" y="179"/>
                  </a:lnTo>
                  <a:lnTo>
                    <a:pt x="204" y="179"/>
                  </a:lnTo>
                  <a:lnTo>
                    <a:pt x="206" y="178"/>
                  </a:lnTo>
                  <a:lnTo>
                    <a:pt x="208" y="177"/>
                  </a:lnTo>
                  <a:lnTo>
                    <a:pt x="210" y="176"/>
                  </a:lnTo>
                  <a:lnTo>
                    <a:pt x="212" y="175"/>
                  </a:lnTo>
                  <a:lnTo>
                    <a:pt x="214" y="175"/>
                  </a:lnTo>
                  <a:lnTo>
                    <a:pt x="216" y="174"/>
                  </a:lnTo>
                  <a:lnTo>
                    <a:pt x="218" y="173"/>
                  </a:lnTo>
                  <a:lnTo>
                    <a:pt x="220" y="172"/>
                  </a:lnTo>
                  <a:lnTo>
                    <a:pt x="222" y="171"/>
                  </a:lnTo>
                  <a:lnTo>
                    <a:pt x="224" y="171"/>
                  </a:lnTo>
                  <a:lnTo>
                    <a:pt x="226" y="170"/>
                  </a:lnTo>
                  <a:lnTo>
                    <a:pt x="228" y="169"/>
                  </a:lnTo>
                  <a:lnTo>
                    <a:pt x="230" y="168"/>
                  </a:lnTo>
                  <a:lnTo>
                    <a:pt x="232" y="168"/>
                  </a:lnTo>
                  <a:lnTo>
                    <a:pt x="234" y="167"/>
                  </a:lnTo>
                  <a:lnTo>
                    <a:pt x="236" y="166"/>
                  </a:lnTo>
                  <a:lnTo>
                    <a:pt x="238" y="165"/>
                  </a:lnTo>
                  <a:lnTo>
                    <a:pt x="240" y="165"/>
                  </a:lnTo>
                  <a:lnTo>
                    <a:pt x="242" y="164"/>
                  </a:lnTo>
                  <a:lnTo>
                    <a:pt x="244" y="163"/>
                  </a:lnTo>
                  <a:lnTo>
                    <a:pt x="246" y="162"/>
                  </a:lnTo>
                  <a:lnTo>
                    <a:pt x="248" y="162"/>
                  </a:lnTo>
                  <a:lnTo>
                    <a:pt x="250" y="161"/>
                  </a:lnTo>
                  <a:lnTo>
                    <a:pt x="252" y="160"/>
                  </a:lnTo>
                  <a:lnTo>
                    <a:pt x="254" y="159"/>
                  </a:lnTo>
                  <a:lnTo>
                    <a:pt x="256" y="159"/>
                  </a:lnTo>
                  <a:lnTo>
                    <a:pt x="258" y="158"/>
                  </a:lnTo>
                  <a:lnTo>
                    <a:pt x="260" y="157"/>
                  </a:lnTo>
                  <a:lnTo>
                    <a:pt x="262" y="157"/>
                  </a:lnTo>
                  <a:lnTo>
                    <a:pt x="264" y="156"/>
                  </a:lnTo>
                  <a:lnTo>
                    <a:pt x="266" y="155"/>
                  </a:lnTo>
                  <a:lnTo>
                    <a:pt x="268" y="154"/>
                  </a:lnTo>
                  <a:lnTo>
                    <a:pt x="270" y="154"/>
                  </a:lnTo>
                  <a:lnTo>
                    <a:pt x="272" y="153"/>
                  </a:lnTo>
                  <a:lnTo>
                    <a:pt x="274" y="152"/>
                  </a:lnTo>
                  <a:lnTo>
                    <a:pt x="276" y="152"/>
                  </a:lnTo>
                  <a:lnTo>
                    <a:pt x="278" y="151"/>
                  </a:lnTo>
                  <a:lnTo>
                    <a:pt x="280" y="150"/>
                  </a:lnTo>
                  <a:lnTo>
                    <a:pt x="282" y="150"/>
                  </a:lnTo>
                  <a:lnTo>
                    <a:pt x="284" y="149"/>
                  </a:lnTo>
                  <a:lnTo>
                    <a:pt x="286" y="148"/>
                  </a:lnTo>
                  <a:lnTo>
                    <a:pt x="288" y="147"/>
                  </a:lnTo>
                  <a:lnTo>
                    <a:pt x="290" y="147"/>
                  </a:lnTo>
                  <a:lnTo>
                    <a:pt x="292" y="146"/>
                  </a:lnTo>
                  <a:lnTo>
                    <a:pt x="294" y="145"/>
                  </a:lnTo>
                  <a:lnTo>
                    <a:pt x="296" y="145"/>
                  </a:lnTo>
                  <a:lnTo>
                    <a:pt x="298" y="144"/>
                  </a:lnTo>
                  <a:lnTo>
                    <a:pt x="300" y="143"/>
                  </a:lnTo>
                  <a:lnTo>
                    <a:pt x="302" y="143"/>
                  </a:lnTo>
                  <a:lnTo>
                    <a:pt x="304" y="142"/>
                  </a:lnTo>
                  <a:lnTo>
                    <a:pt x="306" y="141"/>
                  </a:lnTo>
                  <a:lnTo>
                    <a:pt x="308" y="141"/>
                  </a:lnTo>
                  <a:lnTo>
                    <a:pt x="310" y="140"/>
                  </a:lnTo>
                  <a:lnTo>
                    <a:pt x="312" y="139"/>
                  </a:lnTo>
                  <a:lnTo>
                    <a:pt x="314" y="139"/>
                  </a:lnTo>
                  <a:lnTo>
                    <a:pt x="316" y="138"/>
                  </a:lnTo>
                  <a:lnTo>
                    <a:pt x="318" y="137"/>
                  </a:lnTo>
                  <a:lnTo>
                    <a:pt x="320" y="137"/>
                  </a:lnTo>
                  <a:lnTo>
                    <a:pt x="322" y="136"/>
                  </a:lnTo>
                  <a:lnTo>
                    <a:pt x="324" y="136"/>
                  </a:lnTo>
                  <a:lnTo>
                    <a:pt x="326" y="135"/>
                  </a:lnTo>
                  <a:lnTo>
                    <a:pt x="328" y="134"/>
                  </a:lnTo>
                  <a:lnTo>
                    <a:pt x="330" y="134"/>
                  </a:lnTo>
                  <a:lnTo>
                    <a:pt x="332" y="133"/>
                  </a:lnTo>
                  <a:lnTo>
                    <a:pt x="334" y="132"/>
                  </a:lnTo>
                  <a:lnTo>
                    <a:pt x="336" y="132"/>
                  </a:lnTo>
                  <a:lnTo>
                    <a:pt x="338" y="131"/>
                  </a:lnTo>
                  <a:lnTo>
                    <a:pt x="340" y="130"/>
                  </a:lnTo>
                  <a:lnTo>
                    <a:pt x="342" y="130"/>
                  </a:lnTo>
                  <a:lnTo>
                    <a:pt x="344" y="129"/>
                  </a:lnTo>
                  <a:lnTo>
                    <a:pt x="346" y="129"/>
                  </a:lnTo>
                  <a:lnTo>
                    <a:pt x="348" y="128"/>
                  </a:lnTo>
                  <a:lnTo>
                    <a:pt x="350" y="127"/>
                  </a:lnTo>
                  <a:lnTo>
                    <a:pt x="352" y="127"/>
                  </a:lnTo>
                  <a:lnTo>
                    <a:pt x="354" y="126"/>
                  </a:lnTo>
                  <a:lnTo>
                    <a:pt x="356" y="125"/>
                  </a:lnTo>
                  <a:lnTo>
                    <a:pt x="358" y="125"/>
                  </a:lnTo>
                  <a:lnTo>
                    <a:pt x="360" y="124"/>
                  </a:lnTo>
                  <a:lnTo>
                    <a:pt x="362" y="124"/>
                  </a:lnTo>
                  <a:lnTo>
                    <a:pt x="364" y="123"/>
                  </a:lnTo>
                  <a:lnTo>
                    <a:pt x="366" y="122"/>
                  </a:lnTo>
                  <a:lnTo>
                    <a:pt x="368" y="122"/>
                  </a:lnTo>
                  <a:lnTo>
                    <a:pt x="370" y="121"/>
                  </a:lnTo>
                  <a:lnTo>
                    <a:pt x="372" y="121"/>
                  </a:lnTo>
                  <a:lnTo>
                    <a:pt x="374" y="120"/>
                  </a:lnTo>
                  <a:lnTo>
                    <a:pt x="376" y="119"/>
                  </a:lnTo>
                  <a:lnTo>
                    <a:pt x="378" y="119"/>
                  </a:lnTo>
                  <a:lnTo>
                    <a:pt x="380" y="118"/>
                  </a:lnTo>
                  <a:lnTo>
                    <a:pt x="382" y="118"/>
                  </a:lnTo>
                  <a:lnTo>
                    <a:pt x="384" y="117"/>
                  </a:lnTo>
                  <a:lnTo>
                    <a:pt x="386" y="116"/>
                  </a:lnTo>
                  <a:lnTo>
                    <a:pt x="388" y="116"/>
                  </a:lnTo>
                  <a:lnTo>
                    <a:pt x="390" y="115"/>
                  </a:lnTo>
                  <a:lnTo>
                    <a:pt x="392" y="115"/>
                  </a:lnTo>
                  <a:lnTo>
                    <a:pt x="394" y="114"/>
                  </a:lnTo>
                  <a:lnTo>
                    <a:pt x="396" y="113"/>
                  </a:lnTo>
                  <a:lnTo>
                    <a:pt x="398" y="113"/>
                  </a:lnTo>
                  <a:lnTo>
                    <a:pt x="400" y="112"/>
                  </a:lnTo>
                  <a:lnTo>
                    <a:pt x="402" y="112"/>
                  </a:lnTo>
                  <a:lnTo>
                    <a:pt x="404" y="111"/>
                  </a:lnTo>
                  <a:lnTo>
                    <a:pt x="406" y="111"/>
                  </a:lnTo>
                  <a:lnTo>
                    <a:pt x="408" y="110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8"/>
                  </a:lnTo>
                  <a:lnTo>
                    <a:pt x="416" y="108"/>
                  </a:lnTo>
                  <a:lnTo>
                    <a:pt x="418" y="107"/>
                  </a:lnTo>
                  <a:lnTo>
                    <a:pt x="420" y="107"/>
                  </a:lnTo>
                  <a:lnTo>
                    <a:pt x="422" y="106"/>
                  </a:lnTo>
                  <a:lnTo>
                    <a:pt x="424" y="105"/>
                  </a:lnTo>
                  <a:lnTo>
                    <a:pt x="426" y="105"/>
                  </a:lnTo>
                  <a:lnTo>
                    <a:pt x="428" y="104"/>
                  </a:lnTo>
                  <a:lnTo>
                    <a:pt x="430" y="104"/>
                  </a:lnTo>
                  <a:lnTo>
                    <a:pt x="432" y="103"/>
                  </a:lnTo>
                  <a:lnTo>
                    <a:pt x="434" y="103"/>
                  </a:lnTo>
                  <a:lnTo>
                    <a:pt x="436" y="102"/>
                  </a:lnTo>
                  <a:lnTo>
                    <a:pt x="438" y="101"/>
                  </a:lnTo>
                  <a:lnTo>
                    <a:pt x="440" y="101"/>
                  </a:lnTo>
                  <a:lnTo>
                    <a:pt x="442" y="100"/>
                  </a:lnTo>
                  <a:lnTo>
                    <a:pt x="444" y="100"/>
                  </a:lnTo>
                  <a:lnTo>
                    <a:pt x="446" y="99"/>
                  </a:lnTo>
                  <a:lnTo>
                    <a:pt x="448" y="99"/>
                  </a:lnTo>
                  <a:lnTo>
                    <a:pt x="450" y="98"/>
                  </a:lnTo>
                  <a:lnTo>
                    <a:pt x="452" y="98"/>
                  </a:lnTo>
                  <a:lnTo>
                    <a:pt x="454" y="97"/>
                  </a:lnTo>
                  <a:lnTo>
                    <a:pt x="456" y="96"/>
                  </a:lnTo>
                  <a:lnTo>
                    <a:pt x="458" y="96"/>
                  </a:lnTo>
                  <a:lnTo>
                    <a:pt x="460" y="95"/>
                  </a:lnTo>
                  <a:lnTo>
                    <a:pt x="462" y="95"/>
                  </a:lnTo>
                  <a:lnTo>
                    <a:pt x="464" y="94"/>
                  </a:lnTo>
                  <a:lnTo>
                    <a:pt x="466" y="94"/>
                  </a:lnTo>
                  <a:lnTo>
                    <a:pt x="468" y="93"/>
                  </a:lnTo>
                  <a:lnTo>
                    <a:pt x="470" y="93"/>
                  </a:lnTo>
                  <a:lnTo>
                    <a:pt x="472" y="92"/>
                  </a:lnTo>
                  <a:lnTo>
                    <a:pt x="474" y="92"/>
                  </a:lnTo>
                  <a:lnTo>
                    <a:pt x="476" y="91"/>
                  </a:lnTo>
                  <a:lnTo>
                    <a:pt x="478" y="91"/>
                  </a:lnTo>
                  <a:lnTo>
                    <a:pt x="480" y="90"/>
                  </a:lnTo>
                  <a:lnTo>
                    <a:pt x="482" y="89"/>
                  </a:lnTo>
                  <a:lnTo>
                    <a:pt x="484" y="89"/>
                  </a:lnTo>
                  <a:lnTo>
                    <a:pt x="486" y="88"/>
                  </a:lnTo>
                  <a:lnTo>
                    <a:pt x="488" y="88"/>
                  </a:lnTo>
                  <a:lnTo>
                    <a:pt x="490" y="87"/>
                  </a:lnTo>
                  <a:lnTo>
                    <a:pt x="492" y="87"/>
                  </a:lnTo>
                  <a:lnTo>
                    <a:pt x="494" y="86"/>
                  </a:lnTo>
                  <a:lnTo>
                    <a:pt x="496" y="86"/>
                  </a:lnTo>
                  <a:lnTo>
                    <a:pt x="498" y="85"/>
                  </a:lnTo>
                  <a:lnTo>
                    <a:pt x="500" y="85"/>
                  </a:lnTo>
                  <a:lnTo>
                    <a:pt x="502" y="84"/>
                  </a:lnTo>
                  <a:lnTo>
                    <a:pt x="504" y="84"/>
                  </a:lnTo>
                  <a:lnTo>
                    <a:pt x="506" y="83"/>
                  </a:lnTo>
                  <a:lnTo>
                    <a:pt x="508" y="83"/>
                  </a:lnTo>
                  <a:lnTo>
                    <a:pt x="510" y="82"/>
                  </a:lnTo>
                  <a:lnTo>
                    <a:pt x="512" y="82"/>
                  </a:lnTo>
                  <a:lnTo>
                    <a:pt x="514" y="81"/>
                  </a:lnTo>
                  <a:lnTo>
                    <a:pt x="516" y="81"/>
                  </a:lnTo>
                  <a:lnTo>
                    <a:pt x="518" y="80"/>
                  </a:lnTo>
                  <a:lnTo>
                    <a:pt x="520" y="80"/>
                  </a:lnTo>
                  <a:lnTo>
                    <a:pt x="522" y="79"/>
                  </a:lnTo>
                  <a:lnTo>
                    <a:pt x="524" y="79"/>
                  </a:lnTo>
                  <a:lnTo>
                    <a:pt x="526" y="78"/>
                  </a:lnTo>
                  <a:lnTo>
                    <a:pt x="528" y="78"/>
                  </a:lnTo>
                  <a:lnTo>
                    <a:pt x="530" y="77"/>
                  </a:lnTo>
                  <a:lnTo>
                    <a:pt x="532" y="77"/>
                  </a:lnTo>
                  <a:lnTo>
                    <a:pt x="534" y="76"/>
                  </a:lnTo>
                  <a:lnTo>
                    <a:pt x="536" y="76"/>
                  </a:lnTo>
                  <a:lnTo>
                    <a:pt x="538" y="75"/>
                  </a:lnTo>
                  <a:lnTo>
                    <a:pt x="540" y="75"/>
                  </a:lnTo>
                  <a:lnTo>
                    <a:pt x="542" y="74"/>
                  </a:lnTo>
                  <a:lnTo>
                    <a:pt x="544" y="74"/>
                  </a:lnTo>
                  <a:lnTo>
                    <a:pt x="546" y="73"/>
                  </a:lnTo>
                  <a:lnTo>
                    <a:pt x="548" y="73"/>
                  </a:lnTo>
                  <a:lnTo>
                    <a:pt x="550" y="72"/>
                  </a:lnTo>
                  <a:lnTo>
                    <a:pt x="552" y="72"/>
                  </a:lnTo>
                  <a:lnTo>
                    <a:pt x="554" y="71"/>
                  </a:lnTo>
                  <a:lnTo>
                    <a:pt x="556" y="71"/>
                  </a:lnTo>
                  <a:lnTo>
                    <a:pt x="558" y="70"/>
                  </a:lnTo>
                  <a:lnTo>
                    <a:pt x="560" y="70"/>
                  </a:lnTo>
                  <a:lnTo>
                    <a:pt x="562" y="69"/>
                  </a:lnTo>
                  <a:lnTo>
                    <a:pt x="564" y="69"/>
                  </a:lnTo>
                  <a:lnTo>
                    <a:pt x="566" y="68"/>
                  </a:lnTo>
                  <a:lnTo>
                    <a:pt x="568" y="68"/>
                  </a:lnTo>
                  <a:lnTo>
                    <a:pt x="570" y="67"/>
                  </a:lnTo>
                  <a:lnTo>
                    <a:pt x="572" y="67"/>
                  </a:lnTo>
                  <a:lnTo>
                    <a:pt x="574" y="66"/>
                  </a:lnTo>
                  <a:lnTo>
                    <a:pt x="576" y="66"/>
                  </a:lnTo>
                  <a:lnTo>
                    <a:pt x="578" y="65"/>
                  </a:lnTo>
                  <a:lnTo>
                    <a:pt x="580" y="65"/>
                  </a:lnTo>
                  <a:lnTo>
                    <a:pt x="582" y="64"/>
                  </a:lnTo>
                  <a:lnTo>
                    <a:pt x="584" y="64"/>
                  </a:lnTo>
                  <a:lnTo>
                    <a:pt x="586" y="63"/>
                  </a:lnTo>
                  <a:lnTo>
                    <a:pt x="588" y="63"/>
                  </a:lnTo>
                  <a:lnTo>
                    <a:pt x="590" y="62"/>
                  </a:lnTo>
                  <a:lnTo>
                    <a:pt x="592" y="62"/>
                  </a:lnTo>
                  <a:lnTo>
                    <a:pt x="594" y="61"/>
                  </a:lnTo>
                  <a:lnTo>
                    <a:pt x="596" y="61"/>
                  </a:lnTo>
                  <a:lnTo>
                    <a:pt x="598" y="60"/>
                  </a:lnTo>
                  <a:lnTo>
                    <a:pt x="600" y="60"/>
                  </a:lnTo>
                  <a:lnTo>
                    <a:pt x="602" y="59"/>
                  </a:lnTo>
                  <a:lnTo>
                    <a:pt x="604" y="59"/>
                  </a:lnTo>
                  <a:lnTo>
                    <a:pt x="606" y="58"/>
                  </a:lnTo>
                  <a:lnTo>
                    <a:pt x="608" y="58"/>
                  </a:lnTo>
                  <a:lnTo>
                    <a:pt x="610" y="57"/>
                  </a:lnTo>
                  <a:lnTo>
                    <a:pt x="612" y="57"/>
                  </a:lnTo>
                  <a:lnTo>
                    <a:pt x="614" y="57"/>
                  </a:lnTo>
                  <a:lnTo>
                    <a:pt x="616" y="56"/>
                  </a:lnTo>
                  <a:lnTo>
                    <a:pt x="618" y="56"/>
                  </a:lnTo>
                  <a:lnTo>
                    <a:pt x="620" y="55"/>
                  </a:lnTo>
                  <a:lnTo>
                    <a:pt x="622" y="55"/>
                  </a:lnTo>
                  <a:lnTo>
                    <a:pt x="624" y="54"/>
                  </a:lnTo>
                  <a:lnTo>
                    <a:pt x="626" y="54"/>
                  </a:lnTo>
                  <a:lnTo>
                    <a:pt x="628" y="53"/>
                  </a:lnTo>
                  <a:lnTo>
                    <a:pt x="630" y="53"/>
                  </a:lnTo>
                  <a:lnTo>
                    <a:pt x="632" y="52"/>
                  </a:lnTo>
                  <a:lnTo>
                    <a:pt x="634" y="52"/>
                  </a:lnTo>
                  <a:lnTo>
                    <a:pt x="636" y="51"/>
                  </a:lnTo>
                  <a:lnTo>
                    <a:pt x="638" y="51"/>
                  </a:lnTo>
                  <a:lnTo>
                    <a:pt x="640" y="50"/>
                  </a:lnTo>
                  <a:lnTo>
                    <a:pt x="642" y="50"/>
                  </a:lnTo>
                  <a:lnTo>
                    <a:pt x="644" y="50"/>
                  </a:lnTo>
                  <a:lnTo>
                    <a:pt x="646" y="49"/>
                  </a:lnTo>
                  <a:lnTo>
                    <a:pt x="648" y="49"/>
                  </a:lnTo>
                  <a:lnTo>
                    <a:pt x="650" y="48"/>
                  </a:lnTo>
                  <a:lnTo>
                    <a:pt x="652" y="48"/>
                  </a:lnTo>
                  <a:lnTo>
                    <a:pt x="654" y="47"/>
                  </a:lnTo>
                  <a:lnTo>
                    <a:pt x="656" y="47"/>
                  </a:lnTo>
                  <a:lnTo>
                    <a:pt x="658" y="46"/>
                  </a:lnTo>
                  <a:lnTo>
                    <a:pt x="660" y="46"/>
                  </a:lnTo>
                  <a:lnTo>
                    <a:pt x="662" y="45"/>
                  </a:lnTo>
                  <a:lnTo>
                    <a:pt x="664" y="45"/>
                  </a:lnTo>
                  <a:lnTo>
                    <a:pt x="666" y="45"/>
                  </a:lnTo>
                  <a:lnTo>
                    <a:pt x="668" y="44"/>
                  </a:lnTo>
                  <a:lnTo>
                    <a:pt x="670" y="44"/>
                  </a:lnTo>
                  <a:lnTo>
                    <a:pt x="672" y="43"/>
                  </a:lnTo>
                  <a:lnTo>
                    <a:pt x="674" y="43"/>
                  </a:lnTo>
                  <a:lnTo>
                    <a:pt x="676" y="42"/>
                  </a:lnTo>
                  <a:lnTo>
                    <a:pt x="678" y="42"/>
                  </a:lnTo>
                  <a:lnTo>
                    <a:pt x="680" y="41"/>
                  </a:lnTo>
                  <a:lnTo>
                    <a:pt x="682" y="41"/>
                  </a:lnTo>
                  <a:lnTo>
                    <a:pt x="684" y="40"/>
                  </a:lnTo>
                  <a:lnTo>
                    <a:pt x="686" y="40"/>
                  </a:lnTo>
                  <a:lnTo>
                    <a:pt x="688" y="40"/>
                  </a:lnTo>
                  <a:lnTo>
                    <a:pt x="690" y="39"/>
                  </a:lnTo>
                  <a:lnTo>
                    <a:pt x="692" y="39"/>
                  </a:lnTo>
                  <a:lnTo>
                    <a:pt x="694" y="38"/>
                  </a:lnTo>
                  <a:lnTo>
                    <a:pt x="696" y="38"/>
                  </a:lnTo>
                  <a:lnTo>
                    <a:pt x="698" y="37"/>
                  </a:lnTo>
                  <a:lnTo>
                    <a:pt x="700" y="37"/>
                  </a:lnTo>
                  <a:lnTo>
                    <a:pt x="702" y="36"/>
                  </a:lnTo>
                  <a:lnTo>
                    <a:pt x="704" y="36"/>
                  </a:lnTo>
                  <a:lnTo>
                    <a:pt x="706" y="36"/>
                  </a:lnTo>
                  <a:lnTo>
                    <a:pt x="708" y="35"/>
                  </a:lnTo>
                  <a:lnTo>
                    <a:pt x="710" y="35"/>
                  </a:lnTo>
                  <a:lnTo>
                    <a:pt x="712" y="34"/>
                  </a:lnTo>
                  <a:lnTo>
                    <a:pt x="714" y="34"/>
                  </a:lnTo>
                  <a:lnTo>
                    <a:pt x="716" y="33"/>
                  </a:lnTo>
                  <a:lnTo>
                    <a:pt x="718" y="33"/>
                  </a:lnTo>
                  <a:lnTo>
                    <a:pt x="720" y="33"/>
                  </a:lnTo>
                  <a:lnTo>
                    <a:pt x="722" y="32"/>
                  </a:lnTo>
                  <a:lnTo>
                    <a:pt x="724" y="32"/>
                  </a:lnTo>
                  <a:lnTo>
                    <a:pt x="726" y="31"/>
                  </a:lnTo>
                  <a:lnTo>
                    <a:pt x="728" y="31"/>
                  </a:lnTo>
                  <a:lnTo>
                    <a:pt x="730" y="30"/>
                  </a:lnTo>
                  <a:lnTo>
                    <a:pt x="732" y="30"/>
                  </a:lnTo>
                  <a:lnTo>
                    <a:pt x="734" y="30"/>
                  </a:lnTo>
                  <a:lnTo>
                    <a:pt x="736" y="29"/>
                  </a:lnTo>
                  <a:lnTo>
                    <a:pt x="738" y="29"/>
                  </a:lnTo>
                  <a:lnTo>
                    <a:pt x="740" y="28"/>
                  </a:lnTo>
                  <a:lnTo>
                    <a:pt x="742" y="28"/>
                  </a:lnTo>
                  <a:lnTo>
                    <a:pt x="744" y="27"/>
                  </a:lnTo>
                  <a:lnTo>
                    <a:pt x="746" y="27"/>
                  </a:lnTo>
                  <a:lnTo>
                    <a:pt x="748" y="27"/>
                  </a:lnTo>
                  <a:lnTo>
                    <a:pt x="750" y="26"/>
                  </a:lnTo>
                  <a:lnTo>
                    <a:pt x="752" y="26"/>
                  </a:lnTo>
                  <a:lnTo>
                    <a:pt x="754" y="25"/>
                  </a:lnTo>
                  <a:lnTo>
                    <a:pt x="756" y="25"/>
                  </a:lnTo>
                  <a:lnTo>
                    <a:pt x="758" y="24"/>
                  </a:lnTo>
                  <a:lnTo>
                    <a:pt x="760" y="24"/>
                  </a:lnTo>
                  <a:lnTo>
                    <a:pt x="762" y="24"/>
                  </a:lnTo>
                  <a:lnTo>
                    <a:pt x="764" y="23"/>
                  </a:lnTo>
                  <a:lnTo>
                    <a:pt x="766" y="23"/>
                  </a:lnTo>
                  <a:lnTo>
                    <a:pt x="768" y="22"/>
                  </a:lnTo>
                  <a:lnTo>
                    <a:pt x="770" y="22"/>
                  </a:lnTo>
                  <a:lnTo>
                    <a:pt x="772" y="21"/>
                  </a:lnTo>
                  <a:lnTo>
                    <a:pt x="774" y="21"/>
                  </a:lnTo>
                  <a:lnTo>
                    <a:pt x="776" y="21"/>
                  </a:lnTo>
                  <a:lnTo>
                    <a:pt x="778" y="20"/>
                  </a:lnTo>
                  <a:lnTo>
                    <a:pt x="780" y="20"/>
                  </a:lnTo>
                  <a:lnTo>
                    <a:pt x="782" y="19"/>
                  </a:lnTo>
                  <a:lnTo>
                    <a:pt x="784" y="19"/>
                  </a:lnTo>
                  <a:lnTo>
                    <a:pt x="786" y="18"/>
                  </a:lnTo>
                  <a:lnTo>
                    <a:pt x="788" y="18"/>
                  </a:lnTo>
                  <a:lnTo>
                    <a:pt x="790" y="18"/>
                  </a:lnTo>
                  <a:lnTo>
                    <a:pt x="792" y="17"/>
                  </a:lnTo>
                  <a:lnTo>
                    <a:pt x="794" y="17"/>
                  </a:lnTo>
                  <a:lnTo>
                    <a:pt x="796" y="16"/>
                  </a:lnTo>
                  <a:lnTo>
                    <a:pt x="798" y="16"/>
                  </a:lnTo>
                  <a:lnTo>
                    <a:pt x="800" y="16"/>
                  </a:lnTo>
                  <a:lnTo>
                    <a:pt x="802" y="15"/>
                  </a:lnTo>
                  <a:lnTo>
                    <a:pt x="804" y="15"/>
                  </a:lnTo>
                  <a:lnTo>
                    <a:pt x="806" y="14"/>
                  </a:lnTo>
                  <a:lnTo>
                    <a:pt x="808" y="14"/>
                  </a:lnTo>
                  <a:lnTo>
                    <a:pt x="810" y="14"/>
                  </a:lnTo>
                  <a:lnTo>
                    <a:pt x="812" y="13"/>
                  </a:lnTo>
                  <a:lnTo>
                    <a:pt x="814" y="13"/>
                  </a:lnTo>
                  <a:lnTo>
                    <a:pt x="816" y="12"/>
                  </a:lnTo>
                  <a:lnTo>
                    <a:pt x="818" y="12"/>
                  </a:lnTo>
                  <a:lnTo>
                    <a:pt x="820" y="11"/>
                  </a:lnTo>
                  <a:lnTo>
                    <a:pt x="822" y="11"/>
                  </a:lnTo>
                  <a:lnTo>
                    <a:pt x="824" y="11"/>
                  </a:lnTo>
                  <a:lnTo>
                    <a:pt x="826" y="10"/>
                  </a:lnTo>
                  <a:lnTo>
                    <a:pt x="828" y="10"/>
                  </a:lnTo>
                  <a:lnTo>
                    <a:pt x="830" y="9"/>
                  </a:lnTo>
                  <a:lnTo>
                    <a:pt x="832" y="9"/>
                  </a:lnTo>
                  <a:lnTo>
                    <a:pt x="834" y="9"/>
                  </a:lnTo>
                  <a:lnTo>
                    <a:pt x="836" y="8"/>
                  </a:lnTo>
                  <a:lnTo>
                    <a:pt x="838" y="8"/>
                  </a:lnTo>
                  <a:lnTo>
                    <a:pt x="840" y="7"/>
                  </a:lnTo>
                  <a:lnTo>
                    <a:pt x="842" y="7"/>
                  </a:lnTo>
                  <a:lnTo>
                    <a:pt x="844" y="7"/>
                  </a:lnTo>
                  <a:lnTo>
                    <a:pt x="846" y="6"/>
                  </a:lnTo>
                  <a:lnTo>
                    <a:pt x="848" y="6"/>
                  </a:lnTo>
                  <a:lnTo>
                    <a:pt x="850" y="5"/>
                  </a:lnTo>
                  <a:lnTo>
                    <a:pt x="852" y="5"/>
                  </a:lnTo>
                  <a:lnTo>
                    <a:pt x="854" y="5"/>
                  </a:lnTo>
                  <a:lnTo>
                    <a:pt x="856" y="4"/>
                  </a:lnTo>
                  <a:lnTo>
                    <a:pt x="858" y="4"/>
                  </a:lnTo>
                  <a:lnTo>
                    <a:pt x="860" y="3"/>
                  </a:lnTo>
                  <a:lnTo>
                    <a:pt x="862" y="3"/>
                  </a:lnTo>
                  <a:lnTo>
                    <a:pt x="864" y="3"/>
                  </a:lnTo>
                  <a:lnTo>
                    <a:pt x="866" y="2"/>
                  </a:lnTo>
                  <a:lnTo>
                    <a:pt x="868" y="2"/>
                  </a:lnTo>
                  <a:lnTo>
                    <a:pt x="870" y="1"/>
                  </a:lnTo>
                  <a:lnTo>
                    <a:pt x="872" y="1"/>
                  </a:lnTo>
                  <a:lnTo>
                    <a:pt x="874" y="1"/>
                  </a:lnTo>
                  <a:lnTo>
                    <a:pt x="876" y="0"/>
                  </a:lnTo>
                  <a:lnTo>
                    <a:pt x="87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cxnSp>
        <p:nvCxnSpPr>
          <p:cNvPr id="621" name="Straight Connector 620"/>
          <p:cNvCxnSpPr/>
          <p:nvPr/>
        </p:nvCxnSpPr>
        <p:spPr>
          <a:xfrm>
            <a:off x="177800" y="3930650"/>
            <a:ext cx="338455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2" name="Oval 621"/>
          <p:cNvSpPr/>
          <p:nvPr/>
        </p:nvSpPr>
        <p:spPr>
          <a:xfrm>
            <a:off x="2592388" y="3876675"/>
            <a:ext cx="68262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23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471530"/>
              </p:ext>
            </p:extLst>
          </p:nvPr>
        </p:nvGraphicFramePr>
        <p:xfrm>
          <a:off x="1290638" y="4840288"/>
          <a:ext cx="11922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875920" imgH="266584" progId="Equation.DSMT4">
                  <p:embed/>
                </p:oleObj>
              </mc:Choice>
              <mc:Fallback>
                <p:oleObj name="Equation" r:id="rId40" imgW="875920" imgH="266584" progId="Equation.DSMT4">
                  <p:embed/>
                  <p:pic>
                    <p:nvPicPr>
                      <p:cNvPr id="623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4840288"/>
                        <a:ext cx="1192212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534797"/>
              </p:ext>
            </p:extLst>
          </p:nvPr>
        </p:nvGraphicFramePr>
        <p:xfrm>
          <a:off x="307975" y="3584575"/>
          <a:ext cx="6223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457200" imgH="228600" progId="Equation.DSMT4">
                  <p:embed/>
                </p:oleObj>
              </mc:Choice>
              <mc:Fallback>
                <p:oleObj name="Equation" r:id="rId42" imgW="457200" imgH="228600" progId="Equation.DSMT4">
                  <p:embed/>
                  <p:pic>
                    <p:nvPicPr>
                      <p:cNvPr id="624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" y="3584575"/>
                        <a:ext cx="622300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423"/>
              </p:ext>
            </p:extLst>
          </p:nvPr>
        </p:nvGraphicFramePr>
        <p:xfrm>
          <a:off x="3858950" y="4335459"/>
          <a:ext cx="17970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939392" imgH="317362" progId="Equation.DSMT4">
                  <p:embed/>
                </p:oleObj>
              </mc:Choice>
              <mc:Fallback>
                <p:oleObj name="Equation" r:id="rId44" imgW="939392" imgH="317362" progId="Equation.DSMT4">
                  <p:embed/>
                  <p:pic>
                    <p:nvPicPr>
                      <p:cNvPr id="62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950" y="4335459"/>
                        <a:ext cx="179705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611568"/>
              </p:ext>
            </p:extLst>
          </p:nvPr>
        </p:nvGraphicFramePr>
        <p:xfrm>
          <a:off x="7206988" y="4403721"/>
          <a:ext cx="7667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368140" imgH="177723" progId="Equation.DSMT4">
                  <p:embed/>
                </p:oleObj>
              </mc:Choice>
              <mc:Fallback>
                <p:oleObj name="Equation" r:id="rId46" imgW="368140" imgH="177723" progId="Equation.DSMT4">
                  <p:embed/>
                  <p:pic>
                    <p:nvPicPr>
                      <p:cNvPr id="63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6988" y="4403721"/>
                        <a:ext cx="7667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449153"/>
              </p:ext>
            </p:extLst>
          </p:nvPr>
        </p:nvGraphicFramePr>
        <p:xfrm>
          <a:off x="3668450" y="5013321"/>
          <a:ext cx="25479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8" imgW="1752600" imgH="304800" progId="Equation.DSMT4">
                  <p:embed/>
                </p:oleObj>
              </mc:Choice>
              <mc:Fallback>
                <p:oleObj name="Equation" r:id="rId48" imgW="1752600" imgH="304800" progId="Equation.DSMT4">
                  <p:embed/>
                  <p:pic>
                    <p:nvPicPr>
                      <p:cNvPr id="63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450" y="5013321"/>
                        <a:ext cx="2547938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876103"/>
              </p:ext>
            </p:extLst>
          </p:nvPr>
        </p:nvGraphicFramePr>
        <p:xfrm>
          <a:off x="6667238" y="4997446"/>
          <a:ext cx="19764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0" imgW="1358310" imgH="304668" progId="Equation.DSMT4">
                  <p:embed/>
                </p:oleObj>
              </mc:Choice>
              <mc:Fallback>
                <p:oleObj name="Equation" r:id="rId50" imgW="1358310" imgH="304668" progId="Equation.DSMT4">
                  <p:embed/>
                  <p:pic>
                    <p:nvPicPr>
                      <p:cNvPr id="63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238" y="4997446"/>
                        <a:ext cx="197643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74500"/>
              </p:ext>
            </p:extLst>
          </p:nvPr>
        </p:nvGraphicFramePr>
        <p:xfrm>
          <a:off x="4257413" y="5395909"/>
          <a:ext cx="1328737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2" imgW="914400" imgH="241300" progId="Equation.DSMT4">
                  <p:embed/>
                </p:oleObj>
              </mc:Choice>
              <mc:Fallback>
                <p:oleObj name="Equation" r:id="rId52" imgW="914400" imgH="241300" progId="Equation.DSMT4">
                  <p:embed/>
                  <p:pic>
                    <p:nvPicPr>
                      <p:cNvPr id="63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413" y="5395909"/>
                        <a:ext cx="1328737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57241"/>
              </p:ext>
            </p:extLst>
          </p:nvPr>
        </p:nvGraphicFramePr>
        <p:xfrm>
          <a:off x="4565388" y="5835646"/>
          <a:ext cx="10334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4" imgW="710891" imgH="177723" progId="Equation.DSMT4">
                  <p:embed/>
                </p:oleObj>
              </mc:Choice>
              <mc:Fallback>
                <p:oleObj name="Equation" r:id="rId54" imgW="710891" imgH="177723" progId="Equation.DSMT4">
                  <p:embed/>
                  <p:pic>
                    <p:nvPicPr>
                      <p:cNvPr id="63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388" y="5835646"/>
                        <a:ext cx="1033462" cy="25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461905"/>
              </p:ext>
            </p:extLst>
          </p:nvPr>
        </p:nvGraphicFramePr>
        <p:xfrm>
          <a:off x="7187938" y="5464171"/>
          <a:ext cx="1255712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6" imgW="863225" imgH="241195" progId="Equation.DSMT4">
                  <p:embed/>
                </p:oleObj>
              </mc:Choice>
              <mc:Fallback>
                <p:oleObj name="Equation" r:id="rId56" imgW="863225" imgH="241195" progId="Equation.DSMT4">
                  <p:embed/>
                  <p:pic>
                    <p:nvPicPr>
                      <p:cNvPr id="63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7938" y="5464171"/>
                        <a:ext cx="1255712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4701"/>
              </p:ext>
            </p:extLst>
          </p:nvPr>
        </p:nvGraphicFramePr>
        <p:xfrm>
          <a:off x="7467338" y="5940421"/>
          <a:ext cx="5540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8" imgW="380835" imgH="165028" progId="Equation.DSMT4">
                  <p:embed/>
                </p:oleObj>
              </mc:Choice>
              <mc:Fallback>
                <p:oleObj name="Equation" r:id="rId58" imgW="380835" imgH="165028" progId="Equation.DSMT4">
                  <p:embed/>
                  <p:pic>
                    <p:nvPicPr>
                      <p:cNvPr id="63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338" y="5940421"/>
                        <a:ext cx="554037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7" name="TextBox 209"/>
          <p:cNvSpPr txBox="1">
            <a:spLocks noChangeArrowheads="1"/>
          </p:cNvSpPr>
          <p:nvPr/>
        </p:nvSpPr>
        <p:spPr bwMode="auto">
          <a:xfrm>
            <a:off x="4043128" y="6119876"/>
            <a:ext cx="2105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entury Schoolbook" pitchFamily="18" charset="0"/>
              </a:rPr>
              <a:t>Extraneous Root!!</a:t>
            </a:r>
          </a:p>
        </p:txBody>
      </p:sp>
      <p:sp>
        <p:nvSpPr>
          <p:cNvPr id="638" name="TextBox 210"/>
          <p:cNvSpPr txBox="1">
            <a:spLocks noChangeArrowheads="1"/>
          </p:cNvSpPr>
          <p:nvPr/>
        </p:nvSpPr>
        <p:spPr bwMode="auto">
          <a:xfrm>
            <a:off x="6484675" y="6180134"/>
            <a:ext cx="2211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entury Schoolbook" pitchFamily="18" charset="0"/>
              </a:rPr>
              <a:t>The solution is x=5</a:t>
            </a:r>
          </a:p>
        </p:txBody>
      </p:sp>
      <p:sp>
        <p:nvSpPr>
          <p:cNvPr id="639" name="TextBox 209"/>
          <p:cNvSpPr txBox="1">
            <a:spLocks noChangeArrowheads="1"/>
          </p:cNvSpPr>
          <p:nvPr/>
        </p:nvSpPr>
        <p:spPr bwMode="auto">
          <a:xfrm>
            <a:off x="6575549" y="1478066"/>
            <a:ext cx="7665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FOIL</a:t>
            </a:r>
          </a:p>
        </p:txBody>
      </p:sp>
      <p:sp>
        <p:nvSpPr>
          <p:cNvPr id="640" name="TextBox 209"/>
          <p:cNvSpPr txBox="1">
            <a:spLocks noChangeArrowheads="1"/>
          </p:cNvSpPr>
          <p:nvPr/>
        </p:nvSpPr>
        <p:spPr bwMode="auto">
          <a:xfrm>
            <a:off x="7069398" y="2737919"/>
            <a:ext cx="1172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FACTOR</a:t>
            </a:r>
          </a:p>
        </p:txBody>
      </p:sp>
      <p:sp>
        <p:nvSpPr>
          <p:cNvPr id="641" name="TextBox 209"/>
          <p:cNvSpPr txBox="1">
            <a:spLocks noChangeArrowheads="1"/>
          </p:cNvSpPr>
          <p:nvPr/>
        </p:nvSpPr>
        <p:spPr bwMode="auto">
          <a:xfrm>
            <a:off x="6999591" y="3570972"/>
            <a:ext cx="14237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Check Both</a:t>
            </a:r>
            <a:br>
              <a:rPr lang="en-CA" dirty="0">
                <a:solidFill>
                  <a:srgbClr val="FF0000"/>
                </a:solidFill>
                <a:latin typeface="Century Schoolbook" pitchFamily="18" charset="0"/>
              </a:rPr>
            </a:br>
            <a:r>
              <a:rPr lang="en-CA" dirty="0">
                <a:solidFill>
                  <a:srgbClr val="FF0000"/>
                </a:solidFill>
                <a:latin typeface="Century Schoolbook" pitchFamily="18" charset="0"/>
              </a:rPr>
              <a:t> Answers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62350" y="2308159"/>
            <a:ext cx="5199987" cy="4347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34" name="Group 194"/>
          <p:cNvGrpSpPr>
            <a:grpSpLocks noChangeAspect="1"/>
          </p:cNvGrpSpPr>
          <p:nvPr/>
        </p:nvGrpSpPr>
        <p:grpSpPr bwMode="auto">
          <a:xfrm>
            <a:off x="3800475" y="2895600"/>
            <a:ext cx="3471863" cy="3946525"/>
            <a:chOff x="-192" y="545"/>
            <a:chExt cx="2866" cy="3228"/>
          </a:xfrm>
        </p:grpSpPr>
        <p:sp>
          <p:nvSpPr>
            <p:cNvPr id="735" name="AutoShape 193"/>
            <p:cNvSpPr>
              <a:spLocks noChangeAspect="1" noChangeArrowheads="1" noTextEdit="1"/>
            </p:cNvSpPr>
            <p:nvPr/>
          </p:nvSpPr>
          <p:spPr bwMode="auto">
            <a:xfrm>
              <a:off x="-192" y="551"/>
              <a:ext cx="2866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6" name="Rectangle 195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37" name="Line 196"/>
            <p:cNvSpPr>
              <a:spLocks noChangeShapeType="1"/>
            </p:cNvSpPr>
            <p:nvPr/>
          </p:nvSpPr>
          <p:spPr bwMode="auto">
            <a:xfrm flipV="1">
              <a:off x="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8" name="Line 197"/>
            <p:cNvSpPr>
              <a:spLocks noChangeShapeType="1"/>
            </p:cNvSpPr>
            <p:nvPr/>
          </p:nvSpPr>
          <p:spPr bwMode="auto">
            <a:xfrm flipV="1">
              <a:off x="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39" name="Line 198"/>
            <p:cNvSpPr>
              <a:spLocks noChangeShapeType="1"/>
            </p:cNvSpPr>
            <p:nvPr/>
          </p:nvSpPr>
          <p:spPr bwMode="auto">
            <a:xfrm flipV="1">
              <a:off x="2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0" name="Line 199"/>
            <p:cNvSpPr>
              <a:spLocks noChangeShapeType="1"/>
            </p:cNvSpPr>
            <p:nvPr/>
          </p:nvSpPr>
          <p:spPr bwMode="auto">
            <a:xfrm flipV="1">
              <a:off x="253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1" name="Line 200"/>
            <p:cNvSpPr>
              <a:spLocks noChangeShapeType="1"/>
            </p:cNvSpPr>
            <p:nvPr/>
          </p:nvSpPr>
          <p:spPr bwMode="auto">
            <a:xfrm flipV="1">
              <a:off x="6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2" name="Line 201"/>
            <p:cNvSpPr>
              <a:spLocks noChangeShapeType="1"/>
            </p:cNvSpPr>
            <p:nvPr/>
          </p:nvSpPr>
          <p:spPr bwMode="auto">
            <a:xfrm flipV="1">
              <a:off x="69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3" name="Line 202"/>
            <p:cNvSpPr>
              <a:spLocks noChangeShapeType="1"/>
            </p:cNvSpPr>
            <p:nvPr/>
          </p:nvSpPr>
          <p:spPr bwMode="auto">
            <a:xfrm flipV="1">
              <a:off x="9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4" name="Line 203"/>
            <p:cNvSpPr>
              <a:spLocks noChangeShapeType="1"/>
            </p:cNvSpPr>
            <p:nvPr/>
          </p:nvSpPr>
          <p:spPr bwMode="auto">
            <a:xfrm flipV="1">
              <a:off x="9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5" name="Line 204"/>
            <p:cNvSpPr>
              <a:spLocks noChangeShapeType="1"/>
            </p:cNvSpPr>
            <p:nvPr/>
          </p:nvSpPr>
          <p:spPr bwMode="auto">
            <a:xfrm flipV="1">
              <a:off x="11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6" name="Line 205"/>
            <p:cNvSpPr>
              <a:spLocks noChangeShapeType="1"/>
            </p:cNvSpPr>
            <p:nvPr/>
          </p:nvSpPr>
          <p:spPr bwMode="auto">
            <a:xfrm flipV="1">
              <a:off x="1132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7" name="Line 206"/>
            <p:cNvSpPr>
              <a:spLocks noChangeShapeType="1"/>
            </p:cNvSpPr>
            <p:nvPr/>
          </p:nvSpPr>
          <p:spPr bwMode="auto">
            <a:xfrm flipV="1">
              <a:off x="13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8" name="Line 207"/>
            <p:cNvSpPr>
              <a:spLocks noChangeShapeType="1"/>
            </p:cNvSpPr>
            <p:nvPr/>
          </p:nvSpPr>
          <p:spPr bwMode="auto">
            <a:xfrm flipV="1">
              <a:off x="13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49" name="Line 208"/>
            <p:cNvSpPr>
              <a:spLocks noChangeShapeType="1"/>
            </p:cNvSpPr>
            <p:nvPr/>
          </p:nvSpPr>
          <p:spPr bwMode="auto">
            <a:xfrm flipV="1">
              <a:off x="156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0" name="Line 209"/>
            <p:cNvSpPr>
              <a:spLocks noChangeShapeType="1"/>
            </p:cNvSpPr>
            <p:nvPr/>
          </p:nvSpPr>
          <p:spPr bwMode="auto">
            <a:xfrm flipV="1">
              <a:off x="15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1" name="Line 210"/>
            <p:cNvSpPr>
              <a:spLocks noChangeShapeType="1"/>
            </p:cNvSpPr>
            <p:nvPr/>
          </p:nvSpPr>
          <p:spPr bwMode="auto">
            <a:xfrm flipV="1">
              <a:off x="178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2" name="Line 211"/>
            <p:cNvSpPr>
              <a:spLocks noChangeShapeType="1"/>
            </p:cNvSpPr>
            <p:nvPr/>
          </p:nvSpPr>
          <p:spPr bwMode="auto">
            <a:xfrm flipV="1">
              <a:off x="179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3" name="Line 212"/>
            <p:cNvSpPr>
              <a:spLocks noChangeShapeType="1"/>
            </p:cNvSpPr>
            <p:nvPr/>
          </p:nvSpPr>
          <p:spPr bwMode="auto">
            <a:xfrm flipV="1">
              <a:off x="2008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4" name="Line 213"/>
            <p:cNvSpPr>
              <a:spLocks noChangeShapeType="1"/>
            </p:cNvSpPr>
            <p:nvPr/>
          </p:nvSpPr>
          <p:spPr bwMode="auto">
            <a:xfrm flipV="1">
              <a:off x="201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5" name="Line 214"/>
            <p:cNvSpPr>
              <a:spLocks noChangeShapeType="1"/>
            </p:cNvSpPr>
            <p:nvPr/>
          </p:nvSpPr>
          <p:spPr bwMode="auto">
            <a:xfrm flipV="1">
              <a:off x="222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6" name="Line 215"/>
            <p:cNvSpPr>
              <a:spLocks noChangeShapeType="1"/>
            </p:cNvSpPr>
            <p:nvPr/>
          </p:nvSpPr>
          <p:spPr bwMode="auto">
            <a:xfrm flipV="1">
              <a:off x="222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7" name="Line 216"/>
            <p:cNvSpPr>
              <a:spLocks noChangeShapeType="1"/>
            </p:cNvSpPr>
            <p:nvPr/>
          </p:nvSpPr>
          <p:spPr bwMode="auto">
            <a:xfrm flipV="1">
              <a:off x="2447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8" name="Line 217"/>
            <p:cNvSpPr>
              <a:spLocks noChangeShapeType="1"/>
            </p:cNvSpPr>
            <p:nvPr/>
          </p:nvSpPr>
          <p:spPr bwMode="auto">
            <a:xfrm flipV="1">
              <a:off x="2450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59" name="Line 218"/>
            <p:cNvSpPr>
              <a:spLocks noChangeShapeType="1"/>
            </p:cNvSpPr>
            <p:nvPr/>
          </p:nvSpPr>
          <p:spPr bwMode="auto">
            <a:xfrm>
              <a:off x="-186" y="35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0" name="Line 219"/>
            <p:cNvSpPr>
              <a:spLocks noChangeShapeType="1"/>
            </p:cNvSpPr>
            <p:nvPr/>
          </p:nvSpPr>
          <p:spPr bwMode="auto">
            <a:xfrm>
              <a:off x="-186" y="35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1" name="Line 220"/>
            <p:cNvSpPr>
              <a:spLocks noChangeShapeType="1"/>
            </p:cNvSpPr>
            <p:nvPr/>
          </p:nvSpPr>
          <p:spPr bwMode="auto">
            <a:xfrm>
              <a:off x="-186" y="33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2" name="Line 221"/>
            <p:cNvSpPr>
              <a:spLocks noChangeShapeType="1"/>
            </p:cNvSpPr>
            <p:nvPr/>
          </p:nvSpPr>
          <p:spPr bwMode="auto">
            <a:xfrm>
              <a:off x="-186" y="33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3" name="Line 222"/>
            <p:cNvSpPr>
              <a:spLocks noChangeShapeType="1"/>
            </p:cNvSpPr>
            <p:nvPr/>
          </p:nvSpPr>
          <p:spPr bwMode="auto">
            <a:xfrm>
              <a:off x="-186" y="31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4" name="Line 223"/>
            <p:cNvSpPr>
              <a:spLocks noChangeShapeType="1"/>
            </p:cNvSpPr>
            <p:nvPr/>
          </p:nvSpPr>
          <p:spPr bwMode="auto">
            <a:xfrm>
              <a:off x="-186" y="31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5" name="Line 224"/>
            <p:cNvSpPr>
              <a:spLocks noChangeShapeType="1"/>
            </p:cNvSpPr>
            <p:nvPr/>
          </p:nvSpPr>
          <p:spPr bwMode="auto">
            <a:xfrm>
              <a:off x="-186" y="29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6" name="Line 225"/>
            <p:cNvSpPr>
              <a:spLocks noChangeShapeType="1"/>
            </p:cNvSpPr>
            <p:nvPr/>
          </p:nvSpPr>
          <p:spPr bwMode="auto">
            <a:xfrm>
              <a:off x="-186" y="29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7" name="Line 226"/>
            <p:cNvSpPr>
              <a:spLocks noChangeShapeType="1"/>
            </p:cNvSpPr>
            <p:nvPr/>
          </p:nvSpPr>
          <p:spPr bwMode="auto">
            <a:xfrm>
              <a:off x="-186" y="27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8" name="Line 227"/>
            <p:cNvSpPr>
              <a:spLocks noChangeShapeType="1"/>
            </p:cNvSpPr>
            <p:nvPr/>
          </p:nvSpPr>
          <p:spPr bwMode="auto">
            <a:xfrm>
              <a:off x="-186" y="27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69" name="Line 228"/>
            <p:cNvSpPr>
              <a:spLocks noChangeShapeType="1"/>
            </p:cNvSpPr>
            <p:nvPr/>
          </p:nvSpPr>
          <p:spPr bwMode="auto">
            <a:xfrm>
              <a:off x="-186" y="25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0" name="Line 229"/>
            <p:cNvSpPr>
              <a:spLocks noChangeShapeType="1"/>
            </p:cNvSpPr>
            <p:nvPr/>
          </p:nvSpPr>
          <p:spPr bwMode="auto">
            <a:xfrm>
              <a:off x="-186" y="25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1" name="Line 230"/>
            <p:cNvSpPr>
              <a:spLocks noChangeShapeType="1"/>
            </p:cNvSpPr>
            <p:nvPr/>
          </p:nvSpPr>
          <p:spPr bwMode="auto">
            <a:xfrm>
              <a:off x="-186" y="23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2" name="Line 231"/>
            <p:cNvSpPr>
              <a:spLocks noChangeShapeType="1"/>
            </p:cNvSpPr>
            <p:nvPr/>
          </p:nvSpPr>
          <p:spPr bwMode="auto">
            <a:xfrm>
              <a:off x="-186" y="23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3" name="Line 232"/>
            <p:cNvSpPr>
              <a:spLocks noChangeShapeType="1"/>
            </p:cNvSpPr>
            <p:nvPr/>
          </p:nvSpPr>
          <p:spPr bwMode="auto">
            <a:xfrm>
              <a:off x="-186" y="19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4" name="Line 233"/>
            <p:cNvSpPr>
              <a:spLocks noChangeShapeType="1"/>
            </p:cNvSpPr>
            <p:nvPr/>
          </p:nvSpPr>
          <p:spPr bwMode="auto">
            <a:xfrm>
              <a:off x="-186" y="19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5" name="Line 234"/>
            <p:cNvSpPr>
              <a:spLocks noChangeShapeType="1"/>
            </p:cNvSpPr>
            <p:nvPr/>
          </p:nvSpPr>
          <p:spPr bwMode="auto">
            <a:xfrm>
              <a:off x="-186" y="17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6" name="Line 235"/>
            <p:cNvSpPr>
              <a:spLocks noChangeShapeType="1"/>
            </p:cNvSpPr>
            <p:nvPr/>
          </p:nvSpPr>
          <p:spPr bwMode="auto">
            <a:xfrm>
              <a:off x="-186" y="17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7" name="Line 236"/>
            <p:cNvSpPr>
              <a:spLocks noChangeShapeType="1"/>
            </p:cNvSpPr>
            <p:nvPr/>
          </p:nvSpPr>
          <p:spPr bwMode="auto">
            <a:xfrm>
              <a:off x="-186" y="15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8" name="Line 237"/>
            <p:cNvSpPr>
              <a:spLocks noChangeShapeType="1"/>
            </p:cNvSpPr>
            <p:nvPr/>
          </p:nvSpPr>
          <p:spPr bwMode="auto">
            <a:xfrm>
              <a:off x="-186" y="15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79" name="Line 238"/>
            <p:cNvSpPr>
              <a:spLocks noChangeShapeType="1"/>
            </p:cNvSpPr>
            <p:nvPr/>
          </p:nvSpPr>
          <p:spPr bwMode="auto">
            <a:xfrm>
              <a:off x="-186" y="13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0" name="Line 239"/>
            <p:cNvSpPr>
              <a:spLocks noChangeShapeType="1"/>
            </p:cNvSpPr>
            <p:nvPr/>
          </p:nvSpPr>
          <p:spPr bwMode="auto">
            <a:xfrm>
              <a:off x="-186" y="13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1" name="Line 240"/>
            <p:cNvSpPr>
              <a:spLocks noChangeShapeType="1"/>
            </p:cNvSpPr>
            <p:nvPr/>
          </p:nvSpPr>
          <p:spPr bwMode="auto">
            <a:xfrm>
              <a:off x="-186" y="115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2" name="Line 241"/>
            <p:cNvSpPr>
              <a:spLocks noChangeShapeType="1"/>
            </p:cNvSpPr>
            <p:nvPr/>
          </p:nvSpPr>
          <p:spPr bwMode="auto">
            <a:xfrm>
              <a:off x="-186" y="116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3" name="Line 242"/>
            <p:cNvSpPr>
              <a:spLocks noChangeShapeType="1"/>
            </p:cNvSpPr>
            <p:nvPr/>
          </p:nvSpPr>
          <p:spPr bwMode="auto">
            <a:xfrm>
              <a:off x="-186" y="9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4" name="Line 243"/>
            <p:cNvSpPr>
              <a:spLocks noChangeShapeType="1"/>
            </p:cNvSpPr>
            <p:nvPr/>
          </p:nvSpPr>
          <p:spPr bwMode="auto">
            <a:xfrm>
              <a:off x="-186" y="9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5" name="Line 244"/>
            <p:cNvSpPr>
              <a:spLocks noChangeShapeType="1"/>
            </p:cNvSpPr>
            <p:nvPr/>
          </p:nvSpPr>
          <p:spPr bwMode="auto">
            <a:xfrm>
              <a:off x="-186" y="75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6" name="Line 245"/>
            <p:cNvSpPr>
              <a:spLocks noChangeShapeType="1"/>
            </p:cNvSpPr>
            <p:nvPr/>
          </p:nvSpPr>
          <p:spPr bwMode="auto">
            <a:xfrm>
              <a:off x="-186" y="761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7" name="Line 246"/>
            <p:cNvSpPr>
              <a:spLocks noChangeShapeType="1"/>
            </p:cNvSpPr>
            <p:nvPr/>
          </p:nvSpPr>
          <p:spPr bwMode="auto">
            <a:xfrm>
              <a:off x="-186" y="2147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8" name="Line 247"/>
            <p:cNvSpPr>
              <a:spLocks noChangeShapeType="1"/>
            </p:cNvSpPr>
            <p:nvPr/>
          </p:nvSpPr>
          <p:spPr bwMode="auto">
            <a:xfrm>
              <a:off x="-186" y="2153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89" name="Line 248"/>
            <p:cNvSpPr>
              <a:spLocks noChangeShapeType="1"/>
            </p:cNvSpPr>
            <p:nvPr/>
          </p:nvSpPr>
          <p:spPr bwMode="auto">
            <a:xfrm>
              <a:off x="-186" y="2159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0" name="Line 249"/>
            <p:cNvSpPr>
              <a:spLocks noChangeShapeType="1"/>
            </p:cNvSpPr>
            <p:nvPr/>
          </p:nvSpPr>
          <p:spPr bwMode="auto">
            <a:xfrm>
              <a:off x="-186" y="2165"/>
              <a:ext cx="2857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1" name="Rectangle 250"/>
            <p:cNvSpPr>
              <a:spLocks noChangeArrowheads="1"/>
            </p:cNvSpPr>
            <p:nvPr/>
          </p:nvSpPr>
          <p:spPr bwMode="auto">
            <a:xfrm>
              <a:off x="2612" y="1967"/>
              <a:ext cx="4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792" name="Freeform 251"/>
            <p:cNvSpPr>
              <a:spLocks/>
            </p:cNvSpPr>
            <p:nvPr/>
          </p:nvSpPr>
          <p:spPr bwMode="auto">
            <a:xfrm>
              <a:off x="2640" y="2105"/>
              <a:ext cx="26" cy="108"/>
            </a:xfrm>
            <a:custGeom>
              <a:avLst/>
              <a:gdLst>
                <a:gd name="T0" fmla="*/ 0 w 26"/>
                <a:gd name="T1" fmla="*/ 0 h 108"/>
                <a:gd name="T2" fmla="*/ 26 w 26"/>
                <a:gd name="T3" fmla="*/ 54 h 108"/>
                <a:gd name="T4" fmla="*/ 0 w 26"/>
                <a:gd name="T5" fmla="*/ 108 h 108"/>
                <a:gd name="T6" fmla="*/ 0 w 26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108"/>
                <a:gd name="T14" fmla="*/ 26 w 26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108">
                  <a:moveTo>
                    <a:pt x="0" y="0"/>
                  </a:moveTo>
                  <a:lnTo>
                    <a:pt x="26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93" name="Line 252"/>
            <p:cNvSpPr>
              <a:spLocks noChangeShapeType="1"/>
            </p:cNvSpPr>
            <p:nvPr/>
          </p:nvSpPr>
          <p:spPr bwMode="auto">
            <a:xfrm flipV="1">
              <a:off x="466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4" name="Line 253"/>
            <p:cNvSpPr>
              <a:spLocks noChangeShapeType="1"/>
            </p:cNvSpPr>
            <p:nvPr/>
          </p:nvSpPr>
          <p:spPr bwMode="auto">
            <a:xfrm flipV="1">
              <a:off x="469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5" name="Line 254"/>
            <p:cNvSpPr>
              <a:spLocks noChangeShapeType="1"/>
            </p:cNvSpPr>
            <p:nvPr/>
          </p:nvSpPr>
          <p:spPr bwMode="auto">
            <a:xfrm flipV="1">
              <a:off x="471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6" name="Line 255"/>
            <p:cNvSpPr>
              <a:spLocks noChangeShapeType="1"/>
            </p:cNvSpPr>
            <p:nvPr/>
          </p:nvSpPr>
          <p:spPr bwMode="auto">
            <a:xfrm flipV="1">
              <a:off x="474" y="557"/>
              <a:ext cx="1" cy="3204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97" name="Rectangle 256"/>
            <p:cNvSpPr>
              <a:spLocks noChangeArrowheads="1"/>
            </p:cNvSpPr>
            <p:nvPr/>
          </p:nvSpPr>
          <p:spPr bwMode="auto">
            <a:xfrm>
              <a:off x="505" y="545"/>
              <a:ext cx="48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798" name="Freeform 257"/>
            <p:cNvSpPr>
              <a:spLocks/>
            </p:cNvSpPr>
            <p:nvPr/>
          </p:nvSpPr>
          <p:spPr bwMode="auto">
            <a:xfrm>
              <a:off x="446" y="563"/>
              <a:ext cx="51" cy="54"/>
            </a:xfrm>
            <a:custGeom>
              <a:avLst/>
              <a:gdLst>
                <a:gd name="T0" fmla="*/ 0 w 51"/>
                <a:gd name="T1" fmla="*/ 54 h 54"/>
                <a:gd name="T2" fmla="*/ 25 w 51"/>
                <a:gd name="T3" fmla="*/ 0 h 54"/>
                <a:gd name="T4" fmla="*/ 51 w 51"/>
                <a:gd name="T5" fmla="*/ 54 h 54"/>
                <a:gd name="T6" fmla="*/ 0 w 51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54"/>
                <a:gd name="T14" fmla="*/ 51 w 51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54">
                  <a:moveTo>
                    <a:pt x="0" y="54"/>
                  </a:moveTo>
                  <a:lnTo>
                    <a:pt x="25" y="0"/>
                  </a:lnTo>
                  <a:lnTo>
                    <a:pt x="51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99" name="Rectangle 25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00" name="Line 259"/>
            <p:cNvSpPr>
              <a:spLocks noChangeShapeType="1"/>
            </p:cNvSpPr>
            <p:nvPr/>
          </p:nvSpPr>
          <p:spPr bwMode="auto">
            <a:xfrm>
              <a:off x="32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1" name="Rectangle 260"/>
            <p:cNvSpPr>
              <a:spLocks noChangeArrowheads="1"/>
            </p:cNvSpPr>
            <p:nvPr/>
          </p:nvSpPr>
          <p:spPr bwMode="auto">
            <a:xfrm>
              <a:off x="4" y="2195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02" name="Rectangle 261"/>
            <p:cNvSpPr>
              <a:spLocks noChangeArrowheads="1"/>
            </p:cNvSpPr>
            <p:nvPr/>
          </p:nvSpPr>
          <p:spPr bwMode="auto">
            <a:xfrm>
              <a:off x="483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803" name="Line 262"/>
            <p:cNvSpPr>
              <a:spLocks noChangeShapeType="1"/>
            </p:cNvSpPr>
            <p:nvPr/>
          </p:nvSpPr>
          <p:spPr bwMode="auto">
            <a:xfrm>
              <a:off x="911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4" name="Rectangle 263"/>
            <p:cNvSpPr>
              <a:spLocks noChangeArrowheads="1"/>
            </p:cNvSpPr>
            <p:nvPr/>
          </p:nvSpPr>
          <p:spPr bwMode="auto">
            <a:xfrm>
              <a:off x="914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05" name="Line 264"/>
            <p:cNvSpPr>
              <a:spLocks noChangeShapeType="1"/>
            </p:cNvSpPr>
            <p:nvPr/>
          </p:nvSpPr>
          <p:spPr bwMode="auto">
            <a:xfrm>
              <a:off x="135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6" name="Rectangle 265"/>
            <p:cNvSpPr>
              <a:spLocks noChangeArrowheads="1"/>
            </p:cNvSpPr>
            <p:nvPr/>
          </p:nvSpPr>
          <p:spPr bwMode="auto">
            <a:xfrm>
              <a:off x="1353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07" name="Line 266"/>
            <p:cNvSpPr>
              <a:spLocks noChangeShapeType="1"/>
            </p:cNvSpPr>
            <p:nvPr/>
          </p:nvSpPr>
          <p:spPr bwMode="auto">
            <a:xfrm>
              <a:off x="1790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08" name="Rectangle 267"/>
            <p:cNvSpPr>
              <a:spLocks noChangeArrowheads="1"/>
            </p:cNvSpPr>
            <p:nvPr/>
          </p:nvSpPr>
          <p:spPr bwMode="auto">
            <a:xfrm>
              <a:off x="1792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09" name="Line 268"/>
            <p:cNvSpPr>
              <a:spLocks noChangeShapeType="1"/>
            </p:cNvSpPr>
            <p:nvPr/>
          </p:nvSpPr>
          <p:spPr bwMode="auto">
            <a:xfrm>
              <a:off x="2229" y="2129"/>
              <a:ext cx="1" cy="66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0" name="Rectangle 269"/>
            <p:cNvSpPr>
              <a:spLocks noChangeArrowheads="1"/>
            </p:cNvSpPr>
            <p:nvPr/>
          </p:nvSpPr>
          <p:spPr bwMode="auto">
            <a:xfrm>
              <a:off x="2232" y="219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811" name="Rectangle 270"/>
            <p:cNvSpPr>
              <a:spLocks noChangeArrowheads="1"/>
            </p:cNvSpPr>
            <p:nvPr/>
          </p:nvSpPr>
          <p:spPr bwMode="auto">
            <a:xfrm>
              <a:off x="399" y="3299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-6</a:t>
              </a:r>
              <a:endParaRPr lang="en-US"/>
            </a:p>
          </p:txBody>
        </p:sp>
        <p:sp>
          <p:nvSpPr>
            <p:cNvPr id="812" name="Line 271"/>
            <p:cNvSpPr>
              <a:spLocks noChangeShapeType="1"/>
            </p:cNvSpPr>
            <p:nvPr/>
          </p:nvSpPr>
          <p:spPr bwMode="auto">
            <a:xfrm>
              <a:off x="457" y="3359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3" name="Rectangle 272"/>
            <p:cNvSpPr>
              <a:spLocks noChangeArrowheads="1"/>
            </p:cNvSpPr>
            <p:nvPr/>
          </p:nvSpPr>
          <p:spPr bwMode="auto">
            <a:xfrm>
              <a:off x="399" y="2903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814" name="Line 273"/>
            <p:cNvSpPr>
              <a:spLocks noChangeShapeType="1"/>
            </p:cNvSpPr>
            <p:nvPr/>
          </p:nvSpPr>
          <p:spPr bwMode="auto">
            <a:xfrm>
              <a:off x="457" y="29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5" name="Rectangle 274"/>
            <p:cNvSpPr>
              <a:spLocks noChangeArrowheads="1"/>
            </p:cNvSpPr>
            <p:nvPr/>
          </p:nvSpPr>
          <p:spPr bwMode="auto">
            <a:xfrm>
              <a:off x="399" y="2501"/>
              <a:ext cx="84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816" name="Line 275"/>
            <p:cNvSpPr>
              <a:spLocks noChangeShapeType="1"/>
            </p:cNvSpPr>
            <p:nvPr/>
          </p:nvSpPr>
          <p:spPr bwMode="auto">
            <a:xfrm>
              <a:off x="457" y="25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7" name="Rectangle 276"/>
            <p:cNvSpPr>
              <a:spLocks noChangeArrowheads="1"/>
            </p:cNvSpPr>
            <p:nvPr/>
          </p:nvSpPr>
          <p:spPr bwMode="auto">
            <a:xfrm>
              <a:off x="427" y="1703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818" name="Line 277"/>
            <p:cNvSpPr>
              <a:spLocks noChangeShapeType="1"/>
            </p:cNvSpPr>
            <p:nvPr/>
          </p:nvSpPr>
          <p:spPr bwMode="auto">
            <a:xfrm>
              <a:off x="457" y="1763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19" name="Rectangle 278"/>
            <p:cNvSpPr>
              <a:spLocks noChangeArrowheads="1"/>
            </p:cNvSpPr>
            <p:nvPr/>
          </p:nvSpPr>
          <p:spPr bwMode="auto">
            <a:xfrm>
              <a:off x="427" y="1301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820" name="Line 279"/>
            <p:cNvSpPr>
              <a:spLocks noChangeShapeType="1"/>
            </p:cNvSpPr>
            <p:nvPr/>
          </p:nvSpPr>
          <p:spPr bwMode="auto">
            <a:xfrm>
              <a:off x="457" y="1361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1" name="Rectangle 280"/>
            <p:cNvSpPr>
              <a:spLocks noChangeArrowheads="1"/>
            </p:cNvSpPr>
            <p:nvPr/>
          </p:nvSpPr>
          <p:spPr bwMode="auto">
            <a:xfrm>
              <a:off x="427" y="905"/>
              <a:ext cx="5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822" name="Line 281"/>
            <p:cNvSpPr>
              <a:spLocks noChangeShapeType="1"/>
            </p:cNvSpPr>
            <p:nvPr/>
          </p:nvSpPr>
          <p:spPr bwMode="auto">
            <a:xfrm>
              <a:off x="457" y="965"/>
              <a:ext cx="3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823" name="Freeform 284"/>
            <p:cNvSpPr>
              <a:spLocks/>
            </p:cNvSpPr>
            <p:nvPr/>
          </p:nvSpPr>
          <p:spPr bwMode="auto">
            <a:xfrm>
              <a:off x="250" y="3743"/>
              <a:ext cx="11" cy="18"/>
            </a:xfrm>
            <a:custGeom>
              <a:avLst/>
              <a:gdLst>
                <a:gd name="T0" fmla="*/ 11 w 4"/>
                <a:gd name="T1" fmla="*/ 0 h 3"/>
                <a:gd name="T2" fmla="*/ 6 w 4"/>
                <a:gd name="T3" fmla="*/ 12 h 3"/>
                <a:gd name="T4" fmla="*/ 0 w 4"/>
                <a:gd name="T5" fmla="*/ 18 h 3"/>
                <a:gd name="T6" fmla="*/ 0 60000 65536"/>
                <a:gd name="T7" fmla="*/ 0 60000 65536"/>
                <a:gd name="T8" fmla="*/ 0 60000 65536"/>
                <a:gd name="T9" fmla="*/ 0 w 4"/>
                <a:gd name="T10" fmla="*/ 0 h 3"/>
                <a:gd name="T11" fmla="*/ 4 w 4"/>
                <a:gd name="T12" fmla="*/ 3 h 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3">
                  <a:moveTo>
                    <a:pt x="4" y="0"/>
                  </a:moveTo>
                  <a:lnTo>
                    <a:pt x="2" y="2"/>
                  </a:lnTo>
                  <a:lnTo>
                    <a:pt x="0" y="3"/>
                  </a:lnTo>
                </a:path>
              </a:pathLst>
            </a:custGeom>
            <a:noFill/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4" name="Rectangle 288"/>
            <p:cNvSpPr>
              <a:spLocks noChangeArrowheads="1"/>
            </p:cNvSpPr>
            <p:nvPr/>
          </p:nvSpPr>
          <p:spPr bwMode="auto">
            <a:xfrm>
              <a:off x="-189" y="557"/>
              <a:ext cx="2860" cy="3210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sp>
        <p:nvSpPr>
          <p:cNvPr id="825" name="Freeform 285"/>
          <p:cNvSpPr>
            <a:spLocks/>
          </p:cNvSpPr>
          <p:nvPr/>
        </p:nvSpPr>
        <p:spPr bwMode="auto">
          <a:xfrm>
            <a:off x="4347651" y="2910271"/>
            <a:ext cx="2122366" cy="3895176"/>
          </a:xfrm>
          <a:custGeom>
            <a:avLst/>
            <a:gdLst>
              <a:gd name="T0" fmla="*/ 22 w 626"/>
              <a:gd name="T1" fmla="*/ 3150 h 531"/>
              <a:gd name="T2" fmla="*/ 50 w 626"/>
              <a:gd name="T3" fmla="*/ 3096 h 531"/>
              <a:gd name="T4" fmla="*/ 78 w 626"/>
              <a:gd name="T5" fmla="*/ 3048 h 531"/>
              <a:gd name="T6" fmla="*/ 106 w 626"/>
              <a:gd name="T7" fmla="*/ 2994 h 531"/>
              <a:gd name="T8" fmla="*/ 134 w 626"/>
              <a:gd name="T9" fmla="*/ 2946 h 531"/>
              <a:gd name="T10" fmla="*/ 162 w 626"/>
              <a:gd name="T11" fmla="*/ 2892 h 531"/>
              <a:gd name="T12" fmla="*/ 190 w 626"/>
              <a:gd name="T13" fmla="*/ 2844 h 531"/>
              <a:gd name="T14" fmla="*/ 218 w 626"/>
              <a:gd name="T15" fmla="*/ 2790 h 531"/>
              <a:gd name="T16" fmla="*/ 246 w 626"/>
              <a:gd name="T17" fmla="*/ 2742 h 531"/>
              <a:gd name="T18" fmla="*/ 274 w 626"/>
              <a:gd name="T19" fmla="*/ 2688 h 531"/>
              <a:gd name="T20" fmla="*/ 302 w 626"/>
              <a:gd name="T21" fmla="*/ 2640 h 531"/>
              <a:gd name="T22" fmla="*/ 330 w 626"/>
              <a:gd name="T23" fmla="*/ 2586 h 531"/>
              <a:gd name="T24" fmla="*/ 358 w 626"/>
              <a:gd name="T25" fmla="*/ 2538 h 531"/>
              <a:gd name="T26" fmla="*/ 386 w 626"/>
              <a:gd name="T27" fmla="*/ 2484 h 531"/>
              <a:gd name="T28" fmla="*/ 414 w 626"/>
              <a:gd name="T29" fmla="*/ 2436 h 531"/>
              <a:gd name="T30" fmla="*/ 442 w 626"/>
              <a:gd name="T31" fmla="*/ 2382 h 531"/>
              <a:gd name="T32" fmla="*/ 470 w 626"/>
              <a:gd name="T33" fmla="*/ 2334 h 531"/>
              <a:gd name="T34" fmla="*/ 498 w 626"/>
              <a:gd name="T35" fmla="*/ 2280 h 531"/>
              <a:gd name="T36" fmla="*/ 526 w 626"/>
              <a:gd name="T37" fmla="*/ 2232 h 531"/>
              <a:gd name="T38" fmla="*/ 554 w 626"/>
              <a:gd name="T39" fmla="*/ 2178 h 531"/>
              <a:gd name="T40" fmla="*/ 582 w 626"/>
              <a:gd name="T41" fmla="*/ 2130 h 531"/>
              <a:gd name="T42" fmla="*/ 610 w 626"/>
              <a:gd name="T43" fmla="*/ 2076 h 531"/>
              <a:gd name="T44" fmla="*/ 638 w 626"/>
              <a:gd name="T45" fmla="*/ 2028 h 531"/>
              <a:gd name="T46" fmla="*/ 666 w 626"/>
              <a:gd name="T47" fmla="*/ 1974 h 531"/>
              <a:gd name="T48" fmla="*/ 694 w 626"/>
              <a:gd name="T49" fmla="*/ 1926 h 531"/>
              <a:gd name="T50" fmla="*/ 722 w 626"/>
              <a:gd name="T51" fmla="*/ 1872 h 531"/>
              <a:gd name="T52" fmla="*/ 750 w 626"/>
              <a:gd name="T53" fmla="*/ 1824 h 531"/>
              <a:gd name="T54" fmla="*/ 778 w 626"/>
              <a:gd name="T55" fmla="*/ 1770 h 531"/>
              <a:gd name="T56" fmla="*/ 806 w 626"/>
              <a:gd name="T57" fmla="*/ 1722 h 531"/>
              <a:gd name="T58" fmla="*/ 834 w 626"/>
              <a:gd name="T59" fmla="*/ 1668 h 531"/>
              <a:gd name="T60" fmla="*/ 862 w 626"/>
              <a:gd name="T61" fmla="*/ 1620 h 531"/>
              <a:gd name="T62" fmla="*/ 890 w 626"/>
              <a:gd name="T63" fmla="*/ 1566 h 531"/>
              <a:gd name="T64" fmla="*/ 918 w 626"/>
              <a:gd name="T65" fmla="*/ 1518 h 531"/>
              <a:gd name="T66" fmla="*/ 946 w 626"/>
              <a:gd name="T67" fmla="*/ 1464 h 531"/>
              <a:gd name="T68" fmla="*/ 974 w 626"/>
              <a:gd name="T69" fmla="*/ 1416 h 531"/>
              <a:gd name="T70" fmla="*/ 1002 w 626"/>
              <a:gd name="T71" fmla="*/ 1362 h 531"/>
              <a:gd name="T72" fmla="*/ 1030 w 626"/>
              <a:gd name="T73" fmla="*/ 1314 h 531"/>
              <a:gd name="T74" fmla="*/ 1058 w 626"/>
              <a:gd name="T75" fmla="*/ 1260 h 531"/>
              <a:gd name="T76" fmla="*/ 1086 w 626"/>
              <a:gd name="T77" fmla="*/ 1212 h 531"/>
              <a:gd name="T78" fmla="*/ 1114 w 626"/>
              <a:gd name="T79" fmla="*/ 1158 h 531"/>
              <a:gd name="T80" fmla="*/ 1142 w 626"/>
              <a:gd name="T81" fmla="*/ 1110 h 531"/>
              <a:gd name="T82" fmla="*/ 1170 w 626"/>
              <a:gd name="T83" fmla="*/ 1056 h 531"/>
              <a:gd name="T84" fmla="*/ 1198 w 626"/>
              <a:gd name="T85" fmla="*/ 1008 h 531"/>
              <a:gd name="T86" fmla="*/ 1226 w 626"/>
              <a:gd name="T87" fmla="*/ 954 h 531"/>
              <a:gd name="T88" fmla="*/ 1254 w 626"/>
              <a:gd name="T89" fmla="*/ 906 h 531"/>
              <a:gd name="T90" fmla="*/ 1282 w 626"/>
              <a:gd name="T91" fmla="*/ 852 h 531"/>
              <a:gd name="T92" fmla="*/ 1310 w 626"/>
              <a:gd name="T93" fmla="*/ 804 h 531"/>
              <a:gd name="T94" fmla="*/ 1338 w 626"/>
              <a:gd name="T95" fmla="*/ 750 h 531"/>
              <a:gd name="T96" fmla="*/ 1366 w 626"/>
              <a:gd name="T97" fmla="*/ 702 h 531"/>
              <a:gd name="T98" fmla="*/ 1394 w 626"/>
              <a:gd name="T99" fmla="*/ 654 h 531"/>
              <a:gd name="T100" fmla="*/ 1422 w 626"/>
              <a:gd name="T101" fmla="*/ 600 h 531"/>
              <a:gd name="T102" fmla="*/ 1450 w 626"/>
              <a:gd name="T103" fmla="*/ 552 h 531"/>
              <a:gd name="T104" fmla="*/ 1478 w 626"/>
              <a:gd name="T105" fmla="*/ 498 h 531"/>
              <a:gd name="T106" fmla="*/ 1506 w 626"/>
              <a:gd name="T107" fmla="*/ 450 h 531"/>
              <a:gd name="T108" fmla="*/ 1534 w 626"/>
              <a:gd name="T109" fmla="*/ 396 h 531"/>
              <a:gd name="T110" fmla="*/ 1562 w 626"/>
              <a:gd name="T111" fmla="*/ 348 h 531"/>
              <a:gd name="T112" fmla="*/ 1590 w 626"/>
              <a:gd name="T113" fmla="*/ 294 h 531"/>
              <a:gd name="T114" fmla="*/ 1618 w 626"/>
              <a:gd name="T115" fmla="*/ 246 h 531"/>
              <a:gd name="T116" fmla="*/ 1646 w 626"/>
              <a:gd name="T117" fmla="*/ 192 h 531"/>
              <a:gd name="T118" fmla="*/ 1674 w 626"/>
              <a:gd name="T119" fmla="*/ 144 h 531"/>
              <a:gd name="T120" fmla="*/ 1702 w 626"/>
              <a:gd name="T121" fmla="*/ 90 h 531"/>
              <a:gd name="T122" fmla="*/ 1730 w 626"/>
              <a:gd name="T123" fmla="*/ 42 h 531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626"/>
              <a:gd name="T187" fmla="*/ 0 h 531"/>
              <a:gd name="T188" fmla="*/ 626 w 626"/>
              <a:gd name="T189" fmla="*/ 531 h 531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626" h="531">
                <a:moveTo>
                  <a:pt x="0" y="531"/>
                </a:moveTo>
                <a:lnTo>
                  <a:pt x="2" y="530"/>
                </a:lnTo>
                <a:lnTo>
                  <a:pt x="4" y="528"/>
                </a:lnTo>
                <a:lnTo>
                  <a:pt x="6" y="526"/>
                </a:lnTo>
                <a:lnTo>
                  <a:pt x="8" y="525"/>
                </a:lnTo>
                <a:lnTo>
                  <a:pt x="10" y="523"/>
                </a:lnTo>
                <a:lnTo>
                  <a:pt x="12" y="521"/>
                </a:lnTo>
                <a:lnTo>
                  <a:pt x="14" y="519"/>
                </a:lnTo>
                <a:lnTo>
                  <a:pt x="16" y="518"/>
                </a:lnTo>
                <a:lnTo>
                  <a:pt x="18" y="516"/>
                </a:lnTo>
                <a:lnTo>
                  <a:pt x="20" y="514"/>
                </a:lnTo>
                <a:lnTo>
                  <a:pt x="22" y="513"/>
                </a:lnTo>
                <a:lnTo>
                  <a:pt x="24" y="511"/>
                </a:lnTo>
                <a:lnTo>
                  <a:pt x="26" y="509"/>
                </a:lnTo>
                <a:lnTo>
                  <a:pt x="28" y="508"/>
                </a:lnTo>
                <a:lnTo>
                  <a:pt x="30" y="506"/>
                </a:lnTo>
                <a:lnTo>
                  <a:pt x="32" y="504"/>
                </a:lnTo>
                <a:lnTo>
                  <a:pt x="34" y="503"/>
                </a:lnTo>
                <a:lnTo>
                  <a:pt x="36" y="501"/>
                </a:lnTo>
                <a:lnTo>
                  <a:pt x="38" y="499"/>
                </a:lnTo>
                <a:lnTo>
                  <a:pt x="40" y="497"/>
                </a:lnTo>
                <a:lnTo>
                  <a:pt x="42" y="496"/>
                </a:lnTo>
                <a:lnTo>
                  <a:pt x="44" y="494"/>
                </a:lnTo>
                <a:lnTo>
                  <a:pt x="46" y="492"/>
                </a:lnTo>
                <a:lnTo>
                  <a:pt x="48" y="491"/>
                </a:lnTo>
                <a:lnTo>
                  <a:pt x="50" y="489"/>
                </a:lnTo>
                <a:lnTo>
                  <a:pt x="52" y="487"/>
                </a:lnTo>
                <a:lnTo>
                  <a:pt x="54" y="486"/>
                </a:lnTo>
                <a:lnTo>
                  <a:pt x="56" y="484"/>
                </a:lnTo>
                <a:lnTo>
                  <a:pt x="58" y="482"/>
                </a:lnTo>
                <a:lnTo>
                  <a:pt x="60" y="480"/>
                </a:lnTo>
                <a:lnTo>
                  <a:pt x="62" y="479"/>
                </a:lnTo>
                <a:lnTo>
                  <a:pt x="64" y="477"/>
                </a:lnTo>
                <a:lnTo>
                  <a:pt x="66" y="475"/>
                </a:lnTo>
                <a:lnTo>
                  <a:pt x="68" y="474"/>
                </a:lnTo>
                <a:lnTo>
                  <a:pt x="70" y="472"/>
                </a:lnTo>
                <a:lnTo>
                  <a:pt x="72" y="470"/>
                </a:lnTo>
                <a:lnTo>
                  <a:pt x="74" y="469"/>
                </a:lnTo>
                <a:lnTo>
                  <a:pt x="76" y="467"/>
                </a:lnTo>
                <a:lnTo>
                  <a:pt x="78" y="465"/>
                </a:lnTo>
                <a:lnTo>
                  <a:pt x="80" y="463"/>
                </a:lnTo>
                <a:lnTo>
                  <a:pt x="82" y="462"/>
                </a:lnTo>
                <a:lnTo>
                  <a:pt x="84" y="460"/>
                </a:lnTo>
                <a:lnTo>
                  <a:pt x="86" y="458"/>
                </a:lnTo>
                <a:lnTo>
                  <a:pt x="88" y="457"/>
                </a:lnTo>
                <a:lnTo>
                  <a:pt x="90" y="455"/>
                </a:lnTo>
                <a:lnTo>
                  <a:pt x="92" y="453"/>
                </a:lnTo>
                <a:lnTo>
                  <a:pt x="94" y="452"/>
                </a:lnTo>
                <a:lnTo>
                  <a:pt x="96" y="450"/>
                </a:lnTo>
                <a:lnTo>
                  <a:pt x="98" y="448"/>
                </a:lnTo>
                <a:lnTo>
                  <a:pt x="100" y="446"/>
                </a:lnTo>
                <a:lnTo>
                  <a:pt x="102" y="445"/>
                </a:lnTo>
                <a:lnTo>
                  <a:pt x="104" y="443"/>
                </a:lnTo>
                <a:lnTo>
                  <a:pt x="106" y="441"/>
                </a:lnTo>
                <a:lnTo>
                  <a:pt x="108" y="440"/>
                </a:lnTo>
                <a:lnTo>
                  <a:pt x="110" y="438"/>
                </a:lnTo>
                <a:lnTo>
                  <a:pt x="112" y="436"/>
                </a:lnTo>
                <a:lnTo>
                  <a:pt x="114" y="435"/>
                </a:lnTo>
                <a:lnTo>
                  <a:pt x="116" y="433"/>
                </a:lnTo>
                <a:lnTo>
                  <a:pt x="118" y="431"/>
                </a:lnTo>
                <a:lnTo>
                  <a:pt x="120" y="429"/>
                </a:lnTo>
                <a:lnTo>
                  <a:pt x="122" y="428"/>
                </a:lnTo>
                <a:lnTo>
                  <a:pt x="124" y="426"/>
                </a:lnTo>
                <a:lnTo>
                  <a:pt x="126" y="424"/>
                </a:lnTo>
                <a:lnTo>
                  <a:pt x="128" y="423"/>
                </a:lnTo>
                <a:lnTo>
                  <a:pt x="130" y="421"/>
                </a:lnTo>
                <a:lnTo>
                  <a:pt x="132" y="419"/>
                </a:lnTo>
                <a:lnTo>
                  <a:pt x="134" y="418"/>
                </a:lnTo>
                <a:lnTo>
                  <a:pt x="136" y="416"/>
                </a:lnTo>
                <a:lnTo>
                  <a:pt x="138" y="414"/>
                </a:lnTo>
                <a:lnTo>
                  <a:pt x="140" y="413"/>
                </a:lnTo>
                <a:lnTo>
                  <a:pt x="142" y="411"/>
                </a:lnTo>
                <a:lnTo>
                  <a:pt x="144" y="409"/>
                </a:lnTo>
                <a:lnTo>
                  <a:pt x="146" y="407"/>
                </a:lnTo>
                <a:lnTo>
                  <a:pt x="148" y="406"/>
                </a:lnTo>
                <a:lnTo>
                  <a:pt x="150" y="404"/>
                </a:lnTo>
                <a:lnTo>
                  <a:pt x="152" y="402"/>
                </a:lnTo>
                <a:lnTo>
                  <a:pt x="154" y="401"/>
                </a:lnTo>
                <a:lnTo>
                  <a:pt x="156" y="399"/>
                </a:lnTo>
                <a:lnTo>
                  <a:pt x="158" y="397"/>
                </a:lnTo>
                <a:lnTo>
                  <a:pt x="160" y="396"/>
                </a:lnTo>
                <a:lnTo>
                  <a:pt x="162" y="394"/>
                </a:lnTo>
                <a:lnTo>
                  <a:pt x="164" y="392"/>
                </a:lnTo>
                <a:lnTo>
                  <a:pt x="166" y="390"/>
                </a:lnTo>
                <a:lnTo>
                  <a:pt x="168" y="389"/>
                </a:lnTo>
                <a:lnTo>
                  <a:pt x="170" y="387"/>
                </a:lnTo>
                <a:lnTo>
                  <a:pt x="172" y="385"/>
                </a:lnTo>
                <a:lnTo>
                  <a:pt x="174" y="384"/>
                </a:lnTo>
                <a:lnTo>
                  <a:pt x="176" y="382"/>
                </a:lnTo>
                <a:lnTo>
                  <a:pt x="178" y="380"/>
                </a:lnTo>
                <a:lnTo>
                  <a:pt x="180" y="379"/>
                </a:lnTo>
                <a:lnTo>
                  <a:pt x="182" y="377"/>
                </a:lnTo>
                <a:lnTo>
                  <a:pt x="184" y="375"/>
                </a:lnTo>
                <a:lnTo>
                  <a:pt x="186" y="373"/>
                </a:lnTo>
                <a:lnTo>
                  <a:pt x="188" y="372"/>
                </a:lnTo>
                <a:lnTo>
                  <a:pt x="190" y="370"/>
                </a:lnTo>
                <a:lnTo>
                  <a:pt x="192" y="368"/>
                </a:lnTo>
                <a:lnTo>
                  <a:pt x="194" y="367"/>
                </a:lnTo>
                <a:lnTo>
                  <a:pt x="196" y="365"/>
                </a:lnTo>
                <a:lnTo>
                  <a:pt x="198" y="363"/>
                </a:lnTo>
                <a:lnTo>
                  <a:pt x="200" y="362"/>
                </a:lnTo>
                <a:lnTo>
                  <a:pt x="202" y="360"/>
                </a:lnTo>
                <a:lnTo>
                  <a:pt x="204" y="358"/>
                </a:lnTo>
                <a:lnTo>
                  <a:pt x="206" y="356"/>
                </a:lnTo>
                <a:lnTo>
                  <a:pt x="208" y="355"/>
                </a:lnTo>
                <a:lnTo>
                  <a:pt x="210" y="353"/>
                </a:lnTo>
                <a:lnTo>
                  <a:pt x="212" y="351"/>
                </a:lnTo>
                <a:lnTo>
                  <a:pt x="214" y="350"/>
                </a:lnTo>
                <a:lnTo>
                  <a:pt x="216" y="348"/>
                </a:lnTo>
                <a:lnTo>
                  <a:pt x="218" y="346"/>
                </a:lnTo>
                <a:lnTo>
                  <a:pt x="220" y="345"/>
                </a:lnTo>
                <a:lnTo>
                  <a:pt x="222" y="343"/>
                </a:lnTo>
                <a:lnTo>
                  <a:pt x="224" y="341"/>
                </a:lnTo>
                <a:lnTo>
                  <a:pt x="226" y="339"/>
                </a:lnTo>
                <a:lnTo>
                  <a:pt x="228" y="338"/>
                </a:lnTo>
                <a:lnTo>
                  <a:pt x="230" y="336"/>
                </a:lnTo>
                <a:lnTo>
                  <a:pt x="232" y="334"/>
                </a:lnTo>
                <a:lnTo>
                  <a:pt x="234" y="333"/>
                </a:lnTo>
                <a:lnTo>
                  <a:pt x="236" y="331"/>
                </a:lnTo>
                <a:lnTo>
                  <a:pt x="238" y="329"/>
                </a:lnTo>
                <a:lnTo>
                  <a:pt x="240" y="328"/>
                </a:lnTo>
                <a:lnTo>
                  <a:pt x="242" y="326"/>
                </a:lnTo>
                <a:lnTo>
                  <a:pt x="244" y="324"/>
                </a:lnTo>
                <a:lnTo>
                  <a:pt x="246" y="322"/>
                </a:lnTo>
                <a:lnTo>
                  <a:pt x="248" y="321"/>
                </a:lnTo>
                <a:lnTo>
                  <a:pt x="250" y="319"/>
                </a:lnTo>
                <a:lnTo>
                  <a:pt x="252" y="317"/>
                </a:lnTo>
                <a:lnTo>
                  <a:pt x="254" y="316"/>
                </a:lnTo>
                <a:lnTo>
                  <a:pt x="256" y="314"/>
                </a:lnTo>
                <a:lnTo>
                  <a:pt x="258" y="312"/>
                </a:lnTo>
                <a:lnTo>
                  <a:pt x="260" y="311"/>
                </a:lnTo>
                <a:lnTo>
                  <a:pt x="262" y="309"/>
                </a:lnTo>
                <a:lnTo>
                  <a:pt x="264" y="307"/>
                </a:lnTo>
                <a:lnTo>
                  <a:pt x="266" y="306"/>
                </a:lnTo>
                <a:lnTo>
                  <a:pt x="268" y="304"/>
                </a:lnTo>
                <a:lnTo>
                  <a:pt x="270" y="302"/>
                </a:lnTo>
                <a:lnTo>
                  <a:pt x="272" y="300"/>
                </a:lnTo>
                <a:lnTo>
                  <a:pt x="274" y="299"/>
                </a:lnTo>
                <a:lnTo>
                  <a:pt x="276" y="297"/>
                </a:lnTo>
                <a:lnTo>
                  <a:pt x="278" y="295"/>
                </a:lnTo>
                <a:lnTo>
                  <a:pt x="280" y="294"/>
                </a:lnTo>
                <a:lnTo>
                  <a:pt x="282" y="292"/>
                </a:lnTo>
                <a:lnTo>
                  <a:pt x="284" y="290"/>
                </a:lnTo>
                <a:lnTo>
                  <a:pt x="286" y="289"/>
                </a:lnTo>
                <a:lnTo>
                  <a:pt x="288" y="287"/>
                </a:lnTo>
                <a:lnTo>
                  <a:pt x="290" y="285"/>
                </a:lnTo>
                <a:lnTo>
                  <a:pt x="292" y="283"/>
                </a:lnTo>
                <a:lnTo>
                  <a:pt x="294" y="282"/>
                </a:lnTo>
                <a:lnTo>
                  <a:pt x="296" y="280"/>
                </a:lnTo>
                <a:lnTo>
                  <a:pt x="298" y="278"/>
                </a:lnTo>
                <a:lnTo>
                  <a:pt x="300" y="277"/>
                </a:lnTo>
                <a:lnTo>
                  <a:pt x="302" y="275"/>
                </a:lnTo>
                <a:lnTo>
                  <a:pt x="304" y="273"/>
                </a:lnTo>
                <a:lnTo>
                  <a:pt x="306" y="272"/>
                </a:lnTo>
                <a:lnTo>
                  <a:pt x="308" y="270"/>
                </a:lnTo>
                <a:lnTo>
                  <a:pt x="310" y="268"/>
                </a:lnTo>
                <a:lnTo>
                  <a:pt x="312" y="266"/>
                </a:lnTo>
                <a:lnTo>
                  <a:pt x="314" y="265"/>
                </a:lnTo>
                <a:lnTo>
                  <a:pt x="316" y="263"/>
                </a:lnTo>
                <a:lnTo>
                  <a:pt x="318" y="261"/>
                </a:lnTo>
                <a:lnTo>
                  <a:pt x="320" y="260"/>
                </a:lnTo>
                <a:lnTo>
                  <a:pt x="322" y="258"/>
                </a:lnTo>
                <a:lnTo>
                  <a:pt x="324" y="256"/>
                </a:lnTo>
                <a:lnTo>
                  <a:pt x="326" y="255"/>
                </a:lnTo>
                <a:lnTo>
                  <a:pt x="328" y="253"/>
                </a:lnTo>
                <a:lnTo>
                  <a:pt x="330" y="251"/>
                </a:lnTo>
                <a:lnTo>
                  <a:pt x="332" y="249"/>
                </a:lnTo>
                <a:lnTo>
                  <a:pt x="334" y="248"/>
                </a:lnTo>
                <a:lnTo>
                  <a:pt x="336" y="246"/>
                </a:lnTo>
                <a:lnTo>
                  <a:pt x="338" y="244"/>
                </a:lnTo>
                <a:lnTo>
                  <a:pt x="340" y="243"/>
                </a:lnTo>
                <a:lnTo>
                  <a:pt x="342" y="241"/>
                </a:lnTo>
                <a:lnTo>
                  <a:pt x="344" y="239"/>
                </a:lnTo>
                <a:lnTo>
                  <a:pt x="346" y="238"/>
                </a:lnTo>
                <a:lnTo>
                  <a:pt x="348" y="236"/>
                </a:lnTo>
                <a:lnTo>
                  <a:pt x="350" y="234"/>
                </a:lnTo>
                <a:lnTo>
                  <a:pt x="352" y="232"/>
                </a:lnTo>
                <a:lnTo>
                  <a:pt x="354" y="231"/>
                </a:lnTo>
                <a:lnTo>
                  <a:pt x="356" y="229"/>
                </a:lnTo>
                <a:lnTo>
                  <a:pt x="358" y="227"/>
                </a:lnTo>
                <a:lnTo>
                  <a:pt x="360" y="226"/>
                </a:lnTo>
                <a:lnTo>
                  <a:pt x="362" y="224"/>
                </a:lnTo>
                <a:lnTo>
                  <a:pt x="364" y="222"/>
                </a:lnTo>
                <a:lnTo>
                  <a:pt x="366" y="221"/>
                </a:lnTo>
                <a:lnTo>
                  <a:pt x="368" y="219"/>
                </a:lnTo>
                <a:lnTo>
                  <a:pt x="370" y="217"/>
                </a:lnTo>
                <a:lnTo>
                  <a:pt x="372" y="216"/>
                </a:lnTo>
                <a:lnTo>
                  <a:pt x="374" y="214"/>
                </a:lnTo>
                <a:lnTo>
                  <a:pt x="376" y="212"/>
                </a:lnTo>
                <a:lnTo>
                  <a:pt x="378" y="210"/>
                </a:lnTo>
                <a:lnTo>
                  <a:pt x="380" y="209"/>
                </a:lnTo>
                <a:lnTo>
                  <a:pt x="382" y="207"/>
                </a:lnTo>
                <a:lnTo>
                  <a:pt x="384" y="205"/>
                </a:lnTo>
                <a:lnTo>
                  <a:pt x="386" y="204"/>
                </a:lnTo>
                <a:lnTo>
                  <a:pt x="388" y="202"/>
                </a:lnTo>
                <a:lnTo>
                  <a:pt x="390" y="200"/>
                </a:lnTo>
                <a:lnTo>
                  <a:pt x="392" y="199"/>
                </a:lnTo>
                <a:lnTo>
                  <a:pt x="394" y="197"/>
                </a:lnTo>
                <a:lnTo>
                  <a:pt x="396" y="195"/>
                </a:lnTo>
                <a:lnTo>
                  <a:pt x="398" y="193"/>
                </a:lnTo>
                <a:lnTo>
                  <a:pt x="400" y="192"/>
                </a:lnTo>
                <a:lnTo>
                  <a:pt x="402" y="190"/>
                </a:lnTo>
                <a:lnTo>
                  <a:pt x="404" y="188"/>
                </a:lnTo>
                <a:lnTo>
                  <a:pt x="406" y="187"/>
                </a:lnTo>
                <a:lnTo>
                  <a:pt x="408" y="185"/>
                </a:lnTo>
                <a:lnTo>
                  <a:pt x="410" y="183"/>
                </a:lnTo>
                <a:lnTo>
                  <a:pt x="412" y="182"/>
                </a:lnTo>
                <a:lnTo>
                  <a:pt x="414" y="180"/>
                </a:lnTo>
                <a:lnTo>
                  <a:pt x="416" y="178"/>
                </a:lnTo>
                <a:lnTo>
                  <a:pt x="418" y="176"/>
                </a:lnTo>
                <a:lnTo>
                  <a:pt x="420" y="175"/>
                </a:lnTo>
                <a:lnTo>
                  <a:pt x="422" y="173"/>
                </a:lnTo>
                <a:lnTo>
                  <a:pt x="424" y="171"/>
                </a:lnTo>
                <a:lnTo>
                  <a:pt x="426" y="170"/>
                </a:lnTo>
                <a:lnTo>
                  <a:pt x="428" y="168"/>
                </a:lnTo>
                <a:lnTo>
                  <a:pt x="430" y="166"/>
                </a:lnTo>
                <a:lnTo>
                  <a:pt x="432" y="165"/>
                </a:lnTo>
                <a:lnTo>
                  <a:pt x="434" y="163"/>
                </a:lnTo>
                <a:lnTo>
                  <a:pt x="436" y="161"/>
                </a:lnTo>
                <a:lnTo>
                  <a:pt x="438" y="159"/>
                </a:lnTo>
                <a:lnTo>
                  <a:pt x="440" y="158"/>
                </a:lnTo>
                <a:lnTo>
                  <a:pt x="442" y="156"/>
                </a:lnTo>
                <a:lnTo>
                  <a:pt x="444" y="154"/>
                </a:lnTo>
                <a:lnTo>
                  <a:pt x="446" y="153"/>
                </a:lnTo>
                <a:lnTo>
                  <a:pt x="448" y="151"/>
                </a:lnTo>
                <a:lnTo>
                  <a:pt x="450" y="149"/>
                </a:lnTo>
                <a:lnTo>
                  <a:pt x="452" y="148"/>
                </a:lnTo>
                <a:lnTo>
                  <a:pt x="454" y="146"/>
                </a:lnTo>
                <a:lnTo>
                  <a:pt x="456" y="144"/>
                </a:lnTo>
                <a:lnTo>
                  <a:pt x="458" y="142"/>
                </a:lnTo>
                <a:lnTo>
                  <a:pt x="460" y="141"/>
                </a:lnTo>
                <a:lnTo>
                  <a:pt x="462" y="139"/>
                </a:lnTo>
                <a:lnTo>
                  <a:pt x="464" y="137"/>
                </a:lnTo>
                <a:lnTo>
                  <a:pt x="466" y="136"/>
                </a:lnTo>
                <a:lnTo>
                  <a:pt x="468" y="134"/>
                </a:lnTo>
                <a:lnTo>
                  <a:pt x="470" y="132"/>
                </a:lnTo>
                <a:lnTo>
                  <a:pt x="472" y="131"/>
                </a:lnTo>
                <a:lnTo>
                  <a:pt x="474" y="129"/>
                </a:lnTo>
                <a:lnTo>
                  <a:pt x="476" y="127"/>
                </a:lnTo>
                <a:lnTo>
                  <a:pt x="478" y="125"/>
                </a:lnTo>
                <a:lnTo>
                  <a:pt x="480" y="124"/>
                </a:lnTo>
                <a:lnTo>
                  <a:pt x="482" y="122"/>
                </a:lnTo>
                <a:lnTo>
                  <a:pt x="484" y="120"/>
                </a:lnTo>
                <a:lnTo>
                  <a:pt x="486" y="119"/>
                </a:lnTo>
                <a:lnTo>
                  <a:pt x="488" y="117"/>
                </a:lnTo>
                <a:lnTo>
                  <a:pt x="490" y="115"/>
                </a:lnTo>
                <a:lnTo>
                  <a:pt x="492" y="114"/>
                </a:lnTo>
                <a:lnTo>
                  <a:pt x="494" y="112"/>
                </a:lnTo>
                <a:lnTo>
                  <a:pt x="496" y="110"/>
                </a:lnTo>
                <a:lnTo>
                  <a:pt x="498" y="109"/>
                </a:lnTo>
                <a:lnTo>
                  <a:pt x="500" y="107"/>
                </a:lnTo>
                <a:lnTo>
                  <a:pt x="502" y="105"/>
                </a:lnTo>
                <a:lnTo>
                  <a:pt x="504" y="103"/>
                </a:lnTo>
                <a:lnTo>
                  <a:pt x="506" y="102"/>
                </a:lnTo>
                <a:lnTo>
                  <a:pt x="508" y="100"/>
                </a:lnTo>
                <a:lnTo>
                  <a:pt x="510" y="98"/>
                </a:lnTo>
                <a:lnTo>
                  <a:pt x="512" y="97"/>
                </a:lnTo>
                <a:lnTo>
                  <a:pt x="514" y="95"/>
                </a:lnTo>
                <a:lnTo>
                  <a:pt x="516" y="93"/>
                </a:lnTo>
                <a:lnTo>
                  <a:pt x="518" y="92"/>
                </a:lnTo>
                <a:lnTo>
                  <a:pt x="520" y="90"/>
                </a:lnTo>
                <a:lnTo>
                  <a:pt x="522" y="88"/>
                </a:lnTo>
                <a:lnTo>
                  <a:pt x="524" y="86"/>
                </a:lnTo>
                <a:lnTo>
                  <a:pt x="526" y="85"/>
                </a:lnTo>
                <a:lnTo>
                  <a:pt x="528" y="83"/>
                </a:lnTo>
                <a:lnTo>
                  <a:pt x="530" y="81"/>
                </a:lnTo>
                <a:lnTo>
                  <a:pt x="532" y="80"/>
                </a:lnTo>
                <a:lnTo>
                  <a:pt x="534" y="78"/>
                </a:lnTo>
                <a:lnTo>
                  <a:pt x="536" y="76"/>
                </a:lnTo>
                <a:lnTo>
                  <a:pt x="538" y="75"/>
                </a:lnTo>
                <a:lnTo>
                  <a:pt x="540" y="73"/>
                </a:lnTo>
                <a:lnTo>
                  <a:pt x="542" y="71"/>
                </a:lnTo>
                <a:lnTo>
                  <a:pt x="544" y="69"/>
                </a:lnTo>
                <a:lnTo>
                  <a:pt x="546" y="68"/>
                </a:lnTo>
                <a:lnTo>
                  <a:pt x="548" y="66"/>
                </a:lnTo>
                <a:lnTo>
                  <a:pt x="550" y="64"/>
                </a:lnTo>
                <a:lnTo>
                  <a:pt x="552" y="63"/>
                </a:lnTo>
                <a:lnTo>
                  <a:pt x="554" y="61"/>
                </a:lnTo>
                <a:lnTo>
                  <a:pt x="556" y="59"/>
                </a:lnTo>
                <a:lnTo>
                  <a:pt x="558" y="58"/>
                </a:lnTo>
                <a:lnTo>
                  <a:pt x="560" y="56"/>
                </a:lnTo>
                <a:lnTo>
                  <a:pt x="562" y="54"/>
                </a:lnTo>
                <a:lnTo>
                  <a:pt x="564" y="52"/>
                </a:lnTo>
                <a:lnTo>
                  <a:pt x="566" y="51"/>
                </a:lnTo>
                <a:lnTo>
                  <a:pt x="568" y="49"/>
                </a:lnTo>
                <a:lnTo>
                  <a:pt x="570" y="47"/>
                </a:lnTo>
                <a:lnTo>
                  <a:pt x="572" y="46"/>
                </a:lnTo>
                <a:lnTo>
                  <a:pt x="574" y="44"/>
                </a:lnTo>
                <a:lnTo>
                  <a:pt x="576" y="42"/>
                </a:lnTo>
                <a:lnTo>
                  <a:pt x="578" y="41"/>
                </a:lnTo>
                <a:lnTo>
                  <a:pt x="580" y="39"/>
                </a:lnTo>
                <a:lnTo>
                  <a:pt x="582" y="37"/>
                </a:lnTo>
                <a:lnTo>
                  <a:pt x="584" y="35"/>
                </a:lnTo>
                <a:lnTo>
                  <a:pt x="586" y="34"/>
                </a:lnTo>
                <a:lnTo>
                  <a:pt x="588" y="32"/>
                </a:lnTo>
                <a:lnTo>
                  <a:pt x="590" y="30"/>
                </a:lnTo>
                <a:lnTo>
                  <a:pt x="592" y="29"/>
                </a:lnTo>
                <a:lnTo>
                  <a:pt x="594" y="27"/>
                </a:lnTo>
                <a:lnTo>
                  <a:pt x="596" y="25"/>
                </a:lnTo>
                <a:lnTo>
                  <a:pt x="598" y="24"/>
                </a:lnTo>
                <a:lnTo>
                  <a:pt x="600" y="22"/>
                </a:lnTo>
                <a:lnTo>
                  <a:pt x="602" y="20"/>
                </a:lnTo>
                <a:lnTo>
                  <a:pt x="604" y="19"/>
                </a:lnTo>
                <a:lnTo>
                  <a:pt x="606" y="17"/>
                </a:lnTo>
                <a:lnTo>
                  <a:pt x="608" y="15"/>
                </a:lnTo>
                <a:lnTo>
                  <a:pt x="610" y="13"/>
                </a:lnTo>
                <a:lnTo>
                  <a:pt x="612" y="12"/>
                </a:lnTo>
                <a:lnTo>
                  <a:pt x="614" y="10"/>
                </a:lnTo>
                <a:lnTo>
                  <a:pt x="616" y="8"/>
                </a:lnTo>
                <a:lnTo>
                  <a:pt x="618" y="7"/>
                </a:lnTo>
                <a:lnTo>
                  <a:pt x="620" y="5"/>
                </a:lnTo>
                <a:lnTo>
                  <a:pt x="622" y="3"/>
                </a:lnTo>
                <a:lnTo>
                  <a:pt x="624" y="2"/>
                </a:lnTo>
                <a:lnTo>
                  <a:pt x="626" y="0"/>
                </a:lnTo>
              </a:path>
            </a:pathLst>
          </a:custGeom>
          <a:noFill/>
          <a:ln w="317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graphicFrame>
        <p:nvGraphicFramePr>
          <p:cNvPr id="826" name="Object 1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38883"/>
              </p:ext>
            </p:extLst>
          </p:nvPr>
        </p:nvGraphicFramePr>
        <p:xfrm>
          <a:off x="6494641" y="2917825"/>
          <a:ext cx="105568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0" imgW="774360" imgH="228600" progId="Equation.DSMT4">
                  <p:embed/>
                </p:oleObj>
              </mc:Choice>
              <mc:Fallback>
                <p:oleObj name="Equation" r:id="rId60" imgW="774360" imgH="228600" progId="Equation.DSMT4">
                  <p:embed/>
                  <p:pic>
                    <p:nvPicPr>
                      <p:cNvPr id="826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4641" y="2917825"/>
                        <a:ext cx="1055688" cy="309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14823" y="3511786"/>
            <a:ext cx="2752293" cy="1357077"/>
            <a:chOff x="4514823" y="3511786"/>
            <a:chExt cx="2752293" cy="1357077"/>
          </a:xfrm>
        </p:grpSpPr>
        <p:sp>
          <p:nvSpPr>
            <p:cNvPr id="827" name="Freeform 282"/>
            <p:cNvSpPr>
              <a:spLocks/>
            </p:cNvSpPr>
            <p:nvPr/>
          </p:nvSpPr>
          <p:spPr bwMode="auto">
            <a:xfrm>
              <a:off x="4514823" y="4685474"/>
              <a:ext cx="50879" cy="183389"/>
            </a:xfrm>
            <a:custGeom>
              <a:avLst/>
              <a:gdLst>
                <a:gd name="T0" fmla="*/ 42 w 15"/>
                <a:gd name="T1" fmla="*/ 0 h 25"/>
                <a:gd name="T2" fmla="*/ 36 w 15"/>
                <a:gd name="T3" fmla="*/ 12 h 25"/>
                <a:gd name="T4" fmla="*/ 31 w 15"/>
                <a:gd name="T5" fmla="*/ 24 h 25"/>
                <a:gd name="T6" fmla="*/ 25 w 15"/>
                <a:gd name="T7" fmla="*/ 36 h 25"/>
                <a:gd name="T8" fmla="*/ 20 w 15"/>
                <a:gd name="T9" fmla="*/ 54 h 25"/>
                <a:gd name="T10" fmla="*/ 14 w 15"/>
                <a:gd name="T11" fmla="*/ 66 h 25"/>
                <a:gd name="T12" fmla="*/ 8 w 15"/>
                <a:gd name="T13" fmla="*/ 90 h 25"/>
                <a:gd name="T14" fmla="*/ 3 w 15"/>
                <a:gd name="T15" fmla="*/ 120 h 25"/>
                <a:gd name="T16" fmla="*/ 3 w 15"/>
                <a:gd name="T17" fmla="*/ 132 h 25"/>
                <a:gd name="T18" fmla="*/ 0 w 15"/>
                <a:gd name="T19" fmla="*/ 150 h 25"/>
                <a:gd name="T20" fmla="*/ 0 w 15"/>
                <a:gd name="T21" fmla="*/ 150 h 25"/>
                <a:gd name="T22" fmla="*/ 0 w 15"/>
                <a:gd name="T23" fmla="*/ 150 h 25"/>
                <a:gd name="T24" fmla="*/ 0 w 15"/>
                <a:gd name="T25" fmla="*/ 150 h 2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5"/>
                <a:gd name="T41" fmla="*/ 15 w 15"/>
                <a:gd name="T42" fmla="*/ 25 h 2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5">
                  <a:moveTo>
                    <a:pt x="15" y="0"/>
                  </a:moveTo>
                  <a:lnTo>
                    <a:pt x="13" y="2"/>
                  </a:lnTo>
                  <a:lnTo>
                    <a:pt x="11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5" y="11"/>
                  </a:lnTo>
                  <a:lnTo>
                    <a:pt x="3" y="15"/>
                  </a:lnTo>
                  <a:lnTo>
                    <a:pt x="1" y="20"/>
                  </a:lnTo>
                  <a:lnTo>
                    <a:pt x="1" y="22"/>
                  </a:lnTo>
                  <a:lnTo>
                    <a:pt x="0" y="25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28" name="Freeform 283"/>
            <p:cNvSpPr>
              <a:spLocks/>
            </p:cNvSpPr>
            <p:nvPr/>
          </p:nvSpPr>
          <p:spPr bwMode="auto">
            <a:xfrm>
              <a:off x="4565702" y="3511786"/>
              <a:ext cx="2701414" cy="1173688"/>
            </a:xfrm>
            <a:custGeom>
              <a:avLst/>
              <a:gdLst>
                <a:gd name="T0" fmla="*/ 34 w 797"/>
                <a:gd name="T1" fmla="*/ 912 h 160"/>
                <a:gd name="T2" fmla="*/ 73 w 797"/>
                <a:gd name="T3" fmla="*/ 864 h 160"/>
                <a:gd name="T4" fmla="*/ 112 w 797"/>
                <a:gd name="T5" fmla="*/ 822 h 160"/>
                <a:gd name="T6" fmla="*/ 151 w 797"/>
                <a:gd name="T7" fmla="*/ 786 h 160"/>
                <a:gd name="T8" fmla="*/ 190 w 797"/>
                <a:gd name="T9" fmla="*/ 756 h 160"/>
                <a:gd name="T10" fmla="*/ 229 w 797"/>
                <a:gd name="T11" fmla="*/ 726 h 160"/>
                <a:gd name="T12" fmla="*/ 269 w 797"/>
                <a:gd name="T13" fmla="*/ 702 h 160"/>
                <a:gd name="T14" fmla="*/ 308 w 797"/>
                <a:gd name="T15" fmla="*/ 678 h 160"/>
                <a:gd name="T16" fmla="*/ 347 w 797"/>
                <a:gd name="T17" fmla="*/ 654 h 160"/>
                <a:gd name="T18" fmla="*/ 386 w 797"/>
                <a:gd name="T19" fmla="*/ 630 h 160"/>
                <a:gd name="T20" fmla="*/ 425 w 797"/>
                <a:gd name="T21" fmla="*/ 606 h 160"/>
                <a:gd name="T22" fmla="*/ 464 w 797"/>
                <a:gd name="T23" fmla="*/ 588 h 160"/>
                <a:gd name="T24" fmla="*/ 504 w 797"/>
                <a:gd name="T25" fmla="*/ 570 h 160"/>
                <a:gd name="T26" fmla="*/ 543 w 797"/>
                <a:gd name="T27" fmla="*/ 546 h 160"/>
                <a:gd name="T28" fmla="*/ 582 w 797"/>
                <a:gd name="T29" fmla="*/ 528 h 160"/>
                <a:gd name="T30" fmla="*/ 621 w 797"/>
                <a:gd name="T31" fmla="*/ 510 h 160"/>
                <a:gd name="T32" fmla="*/ 660 w 797"/>
                <a:gd name="T33" fmla="*/ 492 h 160"/>
                <a:gd name="T34" fmla="*/ 699 w 797"/>
                <a:gd name="T35" fmla="*/ 480 h 160"/>
                <a:gd name="T36" fmla="*/ 739 w 797"/>
                <a:gd name="T37" fmla="*/ 462 h 160"/>
                <a:gd name="T38" fmla="*/ 778 w 797"/>
                <a:gd name="T39" fmla="*/ 444 h 160"/>
                <a:gd name="T40" fmla="*/ 817 w 797"/>
                <a:gd name="T41" fmla="*/ 426 h 160"/>
                <a:gd name="T42" fmla="*/ 856 w 797"/>
                <a:gd name="T43" fmla="*/ 414 h 160"/>
                <a:gd name="T44" fmla="*/ 895 w 797"/>
                <a:gd name="T45" fmla="*/ 396 h 160"/>
                <a:gd name="T46" fmla="*/ 935 w 797"/>
                <a:gd name="T47" fmla="*/ 384 h 160"/>
                <a:gd name="T48" fmla="*/ 974 w 797"/>
                <a:gd name="T49" fmla="*/ 366 h 160"/>
                <a:gd name="T50" fmla="*/ 1013 w 797"/>
                <a:gd name="T51" fmla="*/ 354 h 160"/>
                <a:gd name="T52" fmla="*/ 1052 w 797"/>
                <a:gd name="T53" fmla="*/ 342 h 160"/>
                <a:gd name="T54" fmla="*/ 1091 w 797"/>
                <a:gd name="T55" fmla="*/ 324 h 160"/>
                <a:gd name="T56" fmla="*/ 1130 w 797"/>
                <a:gd name="T57" fmla="*/ 312 h 160"/>
                <a:gd name="T58" fmla="*/ 1170 w 797"/>
                <a:gd name="T59" fmla="*/ 300 h 160"/>
                <a:gd name="T60" fmla="*/ 1209 w 797"/>
                <a:gd name="T61" fmla="*/ 288 h 160"/>
                <a:gd name="T62" fmla="*/ 1248 w 797"/>
                <a:gd name="T63" fmla="*/ 276 h 160"/>
                <a:gd name="T64" fmla="*/ 1287 w 797"/>
                <a:gd name="T65" fmla="*/ 264 h 160"/>
                <a:gd name="T66" fmla="*/ 1326 w 797"/>
                <a:gd name="T67" fmla="*/ 246 h 160"/>
                <a:gd name="T68" fmla="*/ 1365 w 797"/>
                <a:gd name="T69" fmla="*/ 234 h 160"/>
                <a:gd name="T70" fmla="*/ 1405 w 797"/>
                <a:gd name="T71" fmla="*/ 222 h 160"/>
                <a:gd name="T72" fmla="*/ 1444 w 797"/>
                <a:gd name="T73" fmla="*/ 210 h 160"/>
                <a:gd name="T74" fmla="*/ 1483 w 797"/>
                <a:gd name="T75" fmla="*/ 198 h 160"/>
                <a:gd name="T76" fmla="*/ 1522 w 797"/>
                <a:gd name="T77" fmla="*/ 192 h 160"/>
                <a:gd name="T78" fmla="*/ 1561 w 797"/>
                <a:gd name="T79" fmla="*/ 180 h 160"/>
                <a:gd name="T80" fmla="*/ 1600 w 797"/>
                <a:gd name="T81" fmla="*/ 168 h 160"/>
                <a:gd name="T82" fmla="*/ 1640 w 797"/>
                <a:gd name="T83" fmla="*/ 156 h 160"/>
                <a:gd name="T84" fmla="*/ 1679 w 797"/>
                <a:gd name="T85" fmla="*/ 144 h 160"/>
                <a:gd name="T86" fmla="*/ 1718 w 797"/>
                <a:gd name="T87" fmla="*/ 132 h 160"/>
                <a:gd name="T88" fmla="*/ 1757 w 797"/>
                <a:gd name="T89" fmla="*/ 120 h 160"/>
                <a:gd name="T90" fmla="*/ 1796 w 797"/>
                <a:gd name="T91" fmla="*/ 114 h 160"/>
                <a:gd name="T92" fmla="*/ 1835 w 797"/>
                <a:gd name="T93" fmla="*/ 102 h 160"/>
                <a:gd name="T94" fmla="*/ 1875 w 797"/>
                <a:gd name="T95" fmla="*/ 90 h 160"/>
                <a:gd name="T96" fmla="*/ 1914 w 797"/>
                <a:gd name="T97" fmla="*/ 78 h 160"/>
                <a:gd name="T98" fmla="*/ 1953 w 797"/>
                <a:gd name="T99" fmla="*/ 72 h 160"/>
                <a:gd name="T100" fmla="*/ 1992 w 797"/>
                <a:gd name="T101" fmla="*/ 60 h 160"/>
                <a:gd name="T102" fmla="*/ 2031 w 797"/>
                <a:gd name="T103" fmla="*/ 48 h 160"/>
                <a:gd name="T104" fmla="*/ 2071 w 797"/>
                <a:gd name="T105" fmla="*/ 42 h 160"/>
                <a:gd name="T106" fmla="*/ 2110 w 797"/>
                <a:gd name="T107" fmla="*/ 30 h 160"/>
                <a:gd name="T108" fmla="*/ 2149 w 797"/>
                <a:gd name="T109" fmla="*/ 18 h 160"/>
                <a:gd name="T110" fmla="*/ 2188 w 797"/>
                <a:gd name="T111" fmla="*/ 12 h 160"/>
                <a:gd name="T112" fmla="*/ 2227 w 797"/>
                <a:gd name="T113" fmla="*/ 0 h 1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797"/>
                <a:gd name="T172" fmla="*/ 0 h 160"/>
                <a:gd name="T173" fmla="*/ 797 w 797"/>
                <a:gd name="T174" fmla="*/ 160 h 16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797" h="160">
                  <a:moveTo>
                    <a:pt x="0" y="160"/>
                  </a:moveTo>
                  <a:lnTo>
                    <a:pt x="2" y="159"/>
                  </a:lnTo>
                  <a:lnTo>
                    <a:pt x="4" y="157"/>
                  </a:lnTo>
                  <a:lnTo>
                    <a:pt x="6" y="156"/>
                  </a:lnTo>
                  <a:lnTo>
                    <a:pt x="8" y="154"/>
                  </a:lnTo>
                  <a:lnTo>
                    <a:pt x="10" y="153"/>
                  </a:lnTo>
                  <a:lnTo>
                    <a:pt x="12" y="152"/>
                  </a:lnTo>
                  <a:lnTo>
                    <a:pt x="14" y="151"/>
                  </a:lnTo>
                  <a:lnTo>
                    <a:pt x="16" y="149"/>
                  </a:lnTo>
                  <a:lnTo>
                    <a:pt x="18" y="148"/>
                  </a:lnTo>
                  <a:lnTo>
                    <a:pt x="20" y="147"/>
                  </a:lnTo>
                  <a:lnTo>
                    <a:pt x="22" y="146"/>
                  </a:lnTo>
                  <a:lnTo>
                    <a:pt x="24" y="145"/>
                  </a:lnTo>
                  <a:lnTo>
                    <a:pt x="26" y="144"/>
                  </a:lnTo>
                  <a:lnTo>
                    <a:pt x="28" y="143"/>
                  </a:lnTo>
                  <a:lnTo>
                    <a:pt x="30" y="142"/>
                  </a:lnTo>
                  <a:lnTo>
                    <a:pt x="32" y="141"/>
                  </a:lnTo>
                  <a:lnTo>
                    <a:pt x="34" y="140"/>
                  </a:lnTo>
                  <a:lnTo>
                    <a:pt x="36" y="139"/>
                  </a:lnTo>
                  <a:lnTo>
                    <a:pt x="38" y="138"/>
                  </a:lnTo>
                  <a:lnTo>
                    <a:pt x="40" y="137"/>
                  </a:lnTo>
                  <a:lnTo>
                    <a:pt x="42" y="136"/>
                  </a:lnTo>
                  <a:lnTo>
                    <a:pt x="44" y="136"/>
                  </a:lnTo>
                  <a:lnTo>
                    <a:pt x="46" y="135"/>
                  </a:lnTo>
                  <a:lnTo>
                    <a:pt x="48" y="134"/>
                  </a:lnTo>
                  <a:lnTo>
                    <a:pt x="50" y="133"/>
                  </a:lnTo>
                  <a:lnTo>
                    <a:pt x="52" y="132"/>
                  </a:lnTo>
                  <a:lnTo>
                    <a:pt x="54" y="131"/>
                  </a:lnTo>
                  <a:lnTo>
                    <a:pt x="56" y="131"/>
                  </a:lnTo>
                  <a:lnTo>
                    <a:pt x="58" y="130"/>
                  </a:lnTo>
                  <a:lnTo>
                    <a:pt x="60" y="129"/>
                  </a:lnTo>
                  <a:lnTo>
                    <a:pt x="62" y="128"/>
                  </a:lnTo>
                  <a:lnTo>
                    <a:pt x="64" y="128"/>
                  </a:lnTo>
                  <a:lnTo>
                    <a:pt x="66" y="127"/>
                  </a:lnTo>
                  <a:lnTo>
                    <a:pt x="68" y="126"/>
                  </a:lnTo>
                  <a:lnTo>
                    <a:pt x="70" y="126"/>
                  </a:lnTo>
                  <a:lnTo>
                    <a:pt x="72" y="125"/>
                  </a:lnTo>
                  <a:lnTo>
                    <a:pt x="74" y="124"/>
                  </a:lnTo>
                  <a:lnTo>
                    <a:pt x="76" y="123"/>
                  </a:lnTo>
                  <a:lnTo>
                    <a:pt x="78" y="123"/>
                  </a:lnTo>
                  <a:lnTo>
                    <a:pt x="80" y="122"/>
                  </a:lnTo>
                  <a:lnTo>
                    <a:pt x="82" y="121"/>
                  </a:lnTo>
                  <a:lnTo>
                    <a:pt x="84" y="121"/>
                  </a:lnTo>
                  <a:lnTo>
                    <a:pt x="86" y="120"/>
                  </a:lnTo>
                  <a:lnTo>
                    <a:pt x="88" y="119"/>
                  </a:lnTo>
                  <a:lnTo>
                    <a:pt x="90" y="119"/>
                  </a:lnTo>
                  <a:lnTo>
                    <a:pt x="92" y="118"/>
                  </a:lnTo>
                  <a:lnTo>
                    <a:pt x="94" y="118"/>
                  </a:lnTo>
                  <a:lnTo>
                    <a:pt x="96" y="117"/>
                  </a:lnTo>
                  <a:lnTo>
                    <a:pt x="98" y="116"/>
                  </a:lnTo>
                  <a:lnTo>
                    <a:pt x="100" y="116"/>
                  </a:lnTo>
                  <a:lnTo>
                    <a:pt x="102" y="115"/>
                  </a:lnTo>
                  <a:lnTo>
                    <a:pt x="104" y="115"/>
                  </a:lnTo>
                  <a:lnTo>
                    <a:pt x="106" y="114"/>
                  </a:lnTo>
                  <a:lnTo>
                    <a:pt x="108" y="113"/>
                  </a:lnTo>
                  <a:lnTo>
                    <a:pt x="110" y="113"/>
                  </a:lnTo>
                  <a:lnTo>
                    <a:pt x="112" y="112"/>
                  </a:lnTo>
                  <a:lnTo>
                    <a:pt x="114" y="112"/>
                  </a:lnTo>
                  <a:lnTo>
                    <a:pt x="116" y="111"/>
                  </a:lnTo>
                  <a:lnTo>
                    <a:pt x="118" y="110"/>
                  </a:lnTo>
                  <a:lnTo>
                    <a:pt x="120" y="110"/>
                  </a:lnTo>
                  <a:lnTo>
                    <a:pt x="122" y="109"/>
                  </a:lnTo>
                  <a:lnTo>
                    <a:pt x="124" y="109"/>
                  </a:lnTo>
                  <a:lnTo>
                    <a:pt x="126" y="108"/>
                  </a:lnTo>
                  <a:lnTo>
                    <a:pt x="128" y="108"/>
                  </a:lnTo>
                  <a:lnTo>
                    <a:pt x="130" y="107"/>
                  </a:lnTo>
                  <a:lnTo>
                    <a:pt x="132" y="107"/>
                  </a:lnTo>
                  <a:lnTo>
                    <a:pt x="134" y="106"/>
                  </a:lnTo>
                  <a:lnTo>
                    <a:pt x="136" y="106"/>
                  </a:lnTo>
                  <a:lnTo>
                    <a:pt x="138" y="105"/>
                  </a:lnTo>
                  <a:lnTo>
                    <a:pt x="140" y="104"/>
                  </a:lnTo>
                  <a:lnTo>
                    <a:pt x="142" y="104"/>
                  </a:lnTo>
                  <a:lnTo>
                    <a:pt x="144" y="103"/>
                  </a:lnTo>
                  <a:lnTo>
                    <a:pt x="146" y="103"/>
                  </a:lnTo>
                  <a:lnTo>
                    <a:pt x="148" y="102"/>
                  </a:lnTo>
                  <a:lnTo>
                    <a:pt x="150" y="102"/>
                  </a:lnTo>
                  <a:lnTo>
                    <a:pt x="152" y="101"/>
                  </a:lnTo>
                  <a:lnTo>
                    <a:pt x="154" y="101"/>
                  </a:lnTo>
                  <a:lnTo>
                    <a:pt x="156" y="100"/>
                  </a:lnTo>
                  <a:lnTo>
                    <a:pt x="158" y="100"/>
                  </a:lnTo>
                  <a:lnTo>
                    <a:pt x="160" y="99"/>
                  </a:lnTo>
                  <a:lnTo>
                    <a:pt x="162" y="99"/>
                  </a:lnTo>
                  <a:lnTo>
                    <a:pt x="164" y="98"/>
                  </a:lnTo>
                  <a:lnTo>
                    <a:pt x="166" y="98"/>
                  </a:lnTo>
                  <a:lnTo>
                    <a:pt x="168" y="97"/>
                  </a:lnTo>
                  <a:lnTo>
                    <a:pt x="170" y="97"/>
                  </a:lnTo>
                  <a:lnTo>
                    <a:pt x="172" y="96"/>
                  </a:lnTo>
                  <a:lnTo>
                    <a:pt x="174" y="96"/>
                  </a:lnTo>
                  <a:lnTo>
                    <a:pt x="176" y="96"/>
                  </a:lnTo>
                  <a:lnTo>
                    <a:pt x="178" y="95"/>
                  </a:lnTo>
                  <a:lnTo>
                    <a:pt x="180" y="95"/>
                  </a:lnTo>
                  <a:lnTo>
                    <a:pt x="182" y="94"/>
                  </a:lnTo>
                  <a:lnTo>
                    <a:pt x="184" y="94"/>
                  </a:lnTo>
                  <a:lnTo>
                    <a:pt x="186" y="93"/>
                  </a:lnTo>
                  <a:lnTo>
                    <a:pt x="188" y="93"/>
                  </a:lnTo>
                  <a:lnTo>
                    <a:pt x="190" y="92"/>
                  </a:lnTo>
                  <a:lnTo>
                    <a:pt x="192" y="92"/>
                  </a:lnTo>
                  <a:lnTo>
                    <a:pt x="194" y="91"/>
                  </a:lnTo>
                  <a:lnTo>
                    <a:pt x="196" y="91"/>
                  </a:lnTo>
                  <a:lnTo>
                    <a:pt x="198" y="90"/>
                  </a:lnTo>
                  <a:lnTo>
                    <a:pt x="200" y="90"/>
                  </a:lnTo>
                  <a:lnTo>
                    <a:pt x="202" y="90"/>
                  </a:lnTo>
                  <a:lnTo>
                    <a:pt x="204" y="89"/>
                  </a:lnTo>
                  <a:lnTo>
                    <a:pt x="206" y="89"/>
                  </a:lnTo>
                  <a:lnTo>
                    <a:pt x="208" y="88"/>
                  </a:lnTo>
                  <a:lnTo>
                    <a:pt x="210" y="88"/>
                  </a:lnTo>
                  <a:lnTo>
                    <a:pt x="212" y="87"/>
                  </a:lnTo>
                  <a:lnTo>
                    <a:pt x="214" y="87"/>
                  </a:lnTo>
                  <a:lnTo>
                    <a:pt x="216" y="87"/>
                  </a:lnTo>
                  <a:lnTo>
                    <a:pt x="218" y="86"/>
                  </a:lnTo>
                  <a:lnTo>
                    <a:pt x="220" y="86"/>
                  </a:lnTo>
                  <a:lnTo>
                    <a:pt x="222" y="85"/>
                  </a:lnTo>
                  <a:lnTo>
                    <a:pt x="224" y="85"/>
                  </a:lnTo>
                  <a:lnTo>
                    <a:pt x="226" y="84"/>
                  </a:lnTo>
                  <a:lnTo>
                    <a:pt x="228" y="84"/>
                  </a:lnTo>
                  <a:lnTo>
                    <a:pt x="230" y="84"/>
                  </a:lnTo>
                  <a:lnTo>
                    <a:pt x="232" y="83"/>
                  </a:lnTo>
                  <a:lnTo>
                    <a:pt x="234" y="83"/>
                  </a:lnTo>
                  <a:lnTo>
                    <a:pt x="236" y="82"/>
                  </a:lnTo>
                  <a:lnTo>
                    <a:pt x="238" y="82"/>
                  </a:lnTo>
                  <a:lnTo>
                    <a:pt x="240" y="82"/>
                  </a:lnTo>
                  <a:lnTo>
                    <a:pt x="242" y="81"/>
                  </a:lnTo>
                  <a:lnTo>
                    <a:pt x="244" y="81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79"/>
                  </a:lnTo>
                  <a:lnTo>
                    <a:pt x="254" y="79"/>
                  </a:lnTo>
                  <a:lnTo>
                    <a:pt x="256" y="78"/>
                  </a:lnTo>
                  <a:lnTo>
                    <a:pt x="258" y="78"/>
                  </a:lnTo>
                  <a:lnTo>
                    <a:pt x="260" y="78"/>
                  </a:lnTo>
                  <a:lnTo>
                    <a:pt x="262" y="77"/>
                  </a:lnTo>
                  <a:lnTo>
                    <a:pt x="264" y="77"/>
                  </a:lnTo>
                  <a:lnTo>
                    <a:pt x="266" y="76"/>
                  </a:lnTo>
                  <a:lnTo>
                    <a:pt x="268" y="76"/>
                  </a:lnTo>
                  <a:lnTo>
                    <a:pt x="270" y="76"/>
                  </a:lnTo>
                  <a:lnTo>
                    <a:pt x="272" y="75"/>
                  </a:lnTo>
                  <a:lnTo>
                    <a:pt x="274" y="75"/>
                  </a:lnTo>
                  <a:lnTo>
                    <a:pt x="276" y="74"/>
                  </a:lnTo>
                  <a:lnTo>
                    <a:pt x="278" y="74"/>
                  </a:lnTo>
                  <a:lnTo>
                    <a:pt x="280" y="74"/>
                  </a:lnTo>
                  <a:lnTo>
                    <a:pt x="282" y="73"/>
                  </a:lnTo>
                  <a:lnTo>
                    <a:pt x="284" y="73"/>
                  </a:lnTo>
                  <a:lnTo>
                    <a:pt x="286" y="73"/>
                  </a:lnTo>
                  <a:lnTo>
                    <a:pt x="288" y="72"/>
                  </a:lnTo>
                  <a:lnTo>
                    <a:pt x="290" y="72"/>
                  </a:lnTo>
                  <a:lnTo>
                    <a:pt x="292" y="71"/>
                  </a:lnTo>
                  <a:lnTo>
                    <a:pt x="294" y="71"/>
                  </a:lnTo>
                  <a:lnTo>
                    <a:pt x="296" y="71"/>
                  </a:lnTo>
                  <a:lnTo>
                    <a:pt x="298" y="70"/>
                  </a:lnTo>
                  <a:lnTo>
                    <a:pt x="300" y="70"/>
                  </a:lnTo>
                  <a:lnTo>
                    <a:pt x="302" y="70"/>
                  </a:lnTo>
                  <a:lnTo>
                    <a:pt x="304" y="69"/>
                  </a:lnTo>
                  <a:lnTo>
                    <a:pt x="306" y="69"/>
                  </a:lnTo>
                  <a:lnTo>
                    <a:pt x="308" y="68"/>
                  </a:lnTo>
                  <a:lnTo>
                    <a:pt x="310" y="68"/>
                  </a:lnTo>
                  <a:lnTo>
                    <a:pt x="312" y="68"/>
                  </a:lnTo>
                  <a:lnTo>
                    <a:pt x="314" y="67"/>
                  </a:lnTo>
                  <a:lnTo>
                    <a:pt x="316" y="67"/>
                  </a:lnTo>
                  <a:lnTo>
                    <a:pt x="318" y="67"/>
                  </a:lnTo>
                  <a:lnTo>
                    <a:pt x="320" y="66"/>
                  </a:lnTo>
                  <a:lnTo>
                    <a:pt x="322" y="66"/>
                  </a:lnTo>
                  <a:lnTo>
                    <a:pt x="324" y="66"/>
                  </a:lnTo>
                  <a:lnTo>
                    <a:pt x="326" y="65"/>
                  </a:lnTo>
                  <a:lnTo>
                    <a:pt x="328" y="65"/>
                  </a:lnTo>
                  <a:lnTo>
                    <a:pt x="330" y="65"/>
                  </a:lnTo>
                  <a:lnTo>
                    <a:pt x="332" y="64"/>
                  </a:lnTo>
                  <a:lnTo>
                    <a:pt x="334" y="64"/>
                  </a:lnTo>
                  <a:lnTo>
                    <a:pt x="336" y="64"/>
                  </a:lnTo>
                  <a:lnTo>
                    <a:pt x="338" y="63"/>
                  </a:lnTo>
                  <a:lnTo>
                    <a:pt x="340" y="63"/>
                  </a:lnTo>
                  <a:lnTo>
                    <a:pt x="342" y="62"/>
                  </a:lnTo>
                  <a:lnTo>
                    <a:pt x="344" y="62"/>
                  </a:lnTo>
                  <a:lnTo>
                    <a:pt x="346" y="62"/>
                  </a:lnTo>
                  <a:lnTo>
                    <a:pt x="348" y="61"/>
                  </a:lnTo>
                  <a:lnTo>
                    <a:pt x="350" y="61"/>
                  </a:lnTo>
                  <a:lnTo>
                    <a:pt x="352" y="61"/>
                  </a:lnTo>
                  <a:lnTo>
                    <a:pt x="354" y="60"/>
                  </a:lnTo>
                  <a:lnTo>
                    <a:pt x="356" y="60"/>
                  </a:lnTo>
                  <a:lnTo>
                    <a:pt x="358" y="60"/>
                  </a:lnTo>
                  <a:lnTo>
                    <a:pt x="360" y="59"/>
                  </a:lnTo>
                  <a:lnTo>
                    <a:pt x="362" y="59"/>
                  </a:lnTo>
                  <a:lnTo>
                    <a:pt x="364" y="59"/>
                  </a:lnTo>
                  <a:lnTo>
                    <a:pt x="366" y="58"/>
                  </a:lnTo>
                  <a:lnTo>
                    <a:pt x="368" y="58"/>
                  </a:lnTo>
                  <a:lnTo>
                    <a:pt x="370" y="58"/>
                  </a:lnTo>
                  <a:lnTo>
                    <a:pt x="372" y="57"/>
                  </a:lnTo>
                  <a:lnTo>
                    <a:pt x="374" y="57"/>
                  </a:lnTo>
                  <a:lnTo>
                    <a:pt x="376" y="57"/>
                  </a:lnTo>
                  <a:lnTo>
                    <a:pt x="378" y="56"/>
                  </a:lnTo>
                  <a:lnTo>
                    <a:pt x="380" y="56"/>
                  </a:lnTo>
                  <a:lnTo>
                    <a:pt x="382" y="56"/>
                  </a:lnTo>
                  <a:lnTo>
                    <a:pt x="384" y="55"/>
                  </a:lnTo>
                  <a:lnTo>
                    <a:pt x="386" y="55"/>
                  </a:lnTo>
                  <a:lnTo>
                    <a:pt x="388" y="55"/>
                  </a:lnTo>
                  <a:lnTo>
                    <a:pt x="390" y="54"/>
                  </a:lnTo>
                  <a:lnTo>
                    <a:pt x="392" y="54"/>
                  </a:lnTo>
                  <a:lnTo>
                    <a:pt x="394" y="54"/>
                  </a:lnTo>
                  <a:lnTo>
                    <a:pt x="396" y="53"/>
                  </a:lnTo>
                  <a:lnTo>
                    <a:pt x="398" y="53"/>
                  </a:lnTo>
                  <a:lnTo>
                    <a:pt x="400" y="53"/>
                  </a:lnTo>
                  <a:lnTo>
                    <a:pt x="402" y="53"/>
                  </a:lnTo>
                  <a:lnTo>
                    <a:pt x="404" y="52"/>
                  </a:lnTo>
                  <a:lnTo>
                    <a:pt x="406" y="52"/>
                  </a:lnTo>
                  <a:lnTo>
                    <a:pt x="408" y="52"/>
                  </a:lnTo>
                  <a:lnTo>
                    <a:pt x="410" y="51"/>
                  </a:lnTo>
                  <a:lnTo>
                    <a:pt x="412" y="51"/>
                  </a:lnTo>
                  <a:lnTo>
                    <a:pt x="414" y="51"/>
                  </a:lnTo>
                  <a:lnTo>
                    <a:pt x="416" y="50"/>
                  </a:lnTo>
                  <a:lnTo>
                    <a:pt x="418" y="50"/>
                  </a:lnTo>
                  <a:lnTo>
                    <a:pt x="420" y="50"/>
                  </a:lnTo>
                  <a:lnTo>
                    <a:pt x="422" y="49"/>
                  </a:lnTo>
                  <a:lnTo>
                    <a:pt x="424" y="49"/>
                  </a:lnTo>
                  <a:lnTo>
                    <a:pt x="426" y="49"/>
                  </a:lnTo>
                  <a:lnTo>
                    <a:pt x="428" y="48"/>
                  </a:lnTo>
                  <a:lnTo>
                    <a:pt x="430" y="48"/>
                  </a:lnTo>
                  <a:lnTo>
                    <a:pt x="432" y="48"/>
                  </a:lnTo>
                  <a:lnTo>
                    <a:pt x="434" y="48"/>
                  </a:lnTo>
                  <a:lnTo>
                    <a:pt x="436" y="47"/>
                  </a:lnTo>
                  <a:lnTo>
                    <a:pt x="438" y="47"/>
                  </a:lnTo>
                  <a:lnTo>
                    <a:pt x="440" y="47"/>
                  </a:lnTo>
                  <a:lnTo>
                    <a:pt x="442" y="46"/>
                  </a:lnTo>
                  <a:lnTo>
                    <a:pt x="444" y="46"/>
                  </a:lnTo>
                  <a:lnTo>
                    <a:pt x="446" y="46"/>
                  </a:lnTo>
                  <a:lnTo>
                    <a:pt x="448" y="45"/>
                  </a:lnTo>
                  <a:lnTo>
                    <a:pt x="450" y="45"/>
                  </a:lnTo>
                  <a:lnTo>
                    <a:pt x="452" y="45"/>
                  </a:lnTo>
                  <a:lnTo>
                    <a:pt x="454" y="44"/>
                  </a:lnTo>
                  <a:lnTo>
                    <a:pt x="456" y="44"/>
                  </a:lnTo>
                  <a:lnTo>
                    <a:pt x="458" y="44"/>
                  </a:lnTo>
                  <a:lnTo>
                    <a:pt x="460" y="44"/>
                  </a:lnTo>
                  <a:lnTo>
                    <a:pt x="462" y="43"/>
                  </a:lnTo>
                  <a:lnTo>
                    <a:pt x="464" y="43"/>
                  </a:lnTo>
                  <a:lnTo>
                    <a:pt x="466" y="43"/>
                  </a:lnTo>
                  <a:lnTo>
                    <a:pt x="468" y="42"/>
                  </a:lnTo>
                  <a:lnTo>
                    <a:pt x="470" y="42"/>
                  </a:lnTo>
                  <a:lnTo>
                    <a:pt x="472" y="42"/>
                  </a:lnTo>
                  <a:lnTo>
                    <a:pt x="474" y="41"/>
                  </a:lnTo>
                  <a:lnTo>
                    <a:pt x="476" y="41"/>
                  </a:lnTo>
                  <a:lnTo>
                    <a:pt x="478" y="41"/>
                  </a:lnTo>
                  <a:lnTo>
                    <a:pt x="480" y="41"/>
                  </a:lnTo>
                  <a:lnTo>
                    <a:pt x="482" y="40"/>
                  </a:lnTo>
                  <a:lnTo>
                    <a:pt x="484" y="40"/>
                  </a:lnTo>
                  <a:lnTo>
                    <a:pt x="486" y="40"/>
                  </a:lnTo>
                  <a:lnTo>
                    <a:pt x="488" y="39"/>
                  </a:lnTo>
                  <a:lnTo>
                    <a:pt x="490" y="39"/>
                  </a:lnTo>
                  <a:lnTo>
                    <a:pt x="492" y="39"/>
                  </a:lnTo>
                  <a:lnTo>
                    <a:pt x="494" y="39"/>
                  </a:lnTo>
                  <a:lnTo>
                    <a:pt x="496" y="38"/>
                  </a:lnTo>
                  <a:lnTo>
                    <a:pt x="498" y="38"/>
                  </a:lnTo>
                  <a:lnTo>
                    <a:pt x="500" y="38"/>
                  </a:lnTo>
                  <a:lnTo>
                    <a:pt x="502" y="37"/>
                  </a:lnTo>
                  <a:lnTo>
                    <a:pt x="504" y="37"/>
                  </a:lnTo>
                  <a:lnTo>
                    <a:pt x="506" y="37"/>
                  </a:lnTo>
                  <a:lnTo>
                    <a:pt x="508" y="37"/>
                  </a:lnTo>
                  <a:lnTo>
                    <a:pt x="510" y="36"/>
                  </a:lnTo>
                  <a:lnTo>
                    <a:pt x="512" y="36"/>
                  </a:lnTo>
                  <a:lnTo>
                    <a:pt x="514" y="36"/>
                  </a:lnTo>
                  <a:lnTo>
                    <a:pt x="516" y="35"/>
                  </a:lnTo>
                  <a:lnTo>
                    <a:pt x="518" y="35"/>
                  </a:lnTo>
                  <a:lnTo>
                    <a:pt x="520" y="35"/>
                  </a:lnTo>
                  <a:lnTo>
                    <a:pt x="522" y="35"/>
                  </a:lnTo>
                  <a:lnTo>
                    <a:pt x="524" y="34"/>
                  </a:lnTo>
                  <a:lnTo>
                    <a:pt x="526" y="34"/>
                  </a:lnTo>
                  <a:lnTo>
                    <a:pt x="528" y="34"/>
                  </a:lnTo>
                  <a:lnTo>
                    <a:pt x="530" y="33"/>
                  </a:lnTo>
                  <a:lnTo>
                    <a:pt x="532" y="33"/>
                  </a:lnTo>
                  <a:lnTo>
                    <a:pt x="534" y="33"/>
                  </a:lnTo>
                  <a:lnTo>
                    <a:pt x="536" y="33"/>
                  </a:lnTo>
                  <a:lnTo>
                    <a:pt x="538" y="32"/>
                  </a:lnTo>
                  <a:lnTo>
                    <a:pt x="540" y="32"/>
                  </a:lnTo>
                  <a:lnTo>
                    <a:pt x="542" y="32"/>
                  </a:lnTo>
                  <a:lnTo>
                    <a:pt x="544" y="32"/>
                  </a:lnTo>
                  <a:lnTo>
                    <a:pt x="546" y="31"/>
                  </a:lnTo>
                  <a:lnTo>
                    <a:pt x="548" y="31"/>
                  </a:lnTo>
                  <a:lnTo>
                    <a:pt x="550" y="31"/>
                  </a:lnTo>
                  <a:lnTo>
                    <a:pt x="552" y="30"/>
                  </a:lnTo>
                  <a:lnTo>
                    <a:pt x="554" y="30"/>
                  </a:lnTo>
                  <a:lnTo>
                    <a:pt x="556" y="30"/>
                  </a:lnTo>
                  <a:lnTo>
                    <a:pt x="558" y="30"/>
                  </a:lnTo>
                  <a:lnTo>
                    <a:pt x="560" y="29"/>
                  </a:lnTo>
                  <a:lnTo>
                    <a:pt x="562" y="29"/>
                  </a:lnTo>
                  <a:lnTo>
                    <a:pt x="564" y="29"/>
                  </a:lnTo>
                  <a:lnTo>
                    <a:pt x="566" y="29"/>
                  </a:lnTo>
                  <a:lnTo>
                    <a:pt x="568" y="28"/>
                  </a:lnTo>
                  <a:lnTo>
                    <a:pt x="570" y="28"/>
                  </a:lnTo>
                  <a:lnTo>
                    <a:pt x="572" y="28"/>
                  </a:lnTo>
                  <a:lnTo>
                    <a:pt x="574" y="27"/>
                  </a:lnTo>
                  <a:lnTo>
                    <a:pt x="576" y="27"/>
                  </a:lnTo>
                  <a:lnTo>
                    <a:pt x="578" y="27"/>
                  </a:lnTo>
                  <a:lnTo>
                    <a:pt x="580" y="27"/>
                  </a:lnTo>
                  <a:lnTo>
                    <a:pt x="582" y="26"/>
                  </a:lnTo>
                  <a:lnTo>
                    <a:pt x="584" y="26"/>
                  </a:lnTo>
                  <a:lnTo>
                    <a:pt x="586" y="26"/>
                  </a:lnTo>
                  <a:lnTo>
                    <a:pt x="588" y="26"/>
                  </a:lnTo>
                  <a:lnTo>
                    <a:pt x="590" y="25"/>
                  </a:lnTo>
                  <a:lnTo>
                    <a:pt x="592" y="25"/>
                  </a:lnTo>
                  <a:lnTo>
                    <a:pt x="594" y="25"/>
                  </a:lnTo>
                  <a:lnTo>
                    <a:pt x="596" y="25"/>
                  </a:lnTo>
                  <a:lnTo>
                    <a:pt x="598" y="24"/>
                  </a:lnTo>
                  <a:lnTo>
                    <a:pt x="600" y="24"/>
                  </a:lnTo>
                  <a:lnTo>
                    <a:pt x="602" y="24"/>
                  </a:lnTo>
                  <a:lnTo>
                    <a:pt x="604" y="23"/>
                  </a:lnTo>
                  <a:lnTo>
                    <a:pt x="606" y="23"/>
                  </a:lnTo>
                  <a:lnTo>
                    <a:pt x="608" y="23"/>
                  </a:lnTo>
                  <a:lnTo>
                    <a:pt x="610" y="23"/>
                  </a:lnTo>
                  <a:lnTo>
                    <a:pt x="612" y="22"/>
                  </a:lnTo>
                  <a:lnTo>
                    <a:pt x="614" y="22"/>
                  </a:lnTo>
                  <a:lnTo>
                    <a:pt x="616" y="22"/>
                  </a:lnTo>
                  <a:lnTo>
                    <a:pt x="618" y="22"/>
                  </a:lnTo>
                  <a:lnTo>
                    <a:pt x="620" y="21"/>
                  </a:lnTo>
                  <a:lnTo>
                    <a:pt x="622" y="21"/>
                  </a:lnTo>
                  <a:lnTo>
                    <a:pt x="624" y="21"/>
                  </a:lnTo>
                  <a:lnTo>
                    <a:pt x="626" y="21"/>
                  </a:lnTo>
                  <a:lnTo>
                    <a:pt x="628" y="20"/>
                  </a:lnTo>
                  <a:lnTo>
                    <a:pt x="630" y="20"/>
                  </a:lnTo>
                  <a:lnTo>
                    <a:pt x="632" y="20"/>
                  </a:lnTo>
                  <a:lnTo>
                    <a:pt x="634" y="20"/>
                  </a:lnTo>
                  <a:lnTo>
                    <a:pt x="636" y="19"/>
                  </a:lnTo>
                  <a:lnTo>
                    <a:pt x="638" y="19"/>
                  </a:lnTo>
                  <a:lnTo>
                    <a:pt x="640" y="19"/>
                  </a:lnTo>
                  <a:lnTo>
                    <a:pt x="642" y="19"/>
                  </a:lnTo>
                  <a:lnTo>
                    <a:pt x="644" y="18"/>
                  </a:lnTo>
                  <a:lnTo>
                    <a:pt x="646" y="18"/>
                  </a:lnTo>
                  <a:lnTo>
                    <a:pt x="648" y="18"/>
                  </a:lnTo>
                  <a:lnTo>
                    <a:pt x="650" y="18"/>
                  </a:lnTo>
                  <a:lnTo>
                    <a:pt x="652" y="17"/>
                  </a:lnTo>
                  <a:lnTo>
                    <a:pt x="654" y="17"/>
                  </a:lnTo>
                  <a:lnTo>
                    <a:pt x="656" y="17"/>
                  </a:lnTo>
                  <a:lnTo>
                    <a:pt x="658" y="17"/>
                  </a:lnTo>
                  <a:lnTo>
                    <a:pt x="660" y="16"/>
                  </a:lnTo>
                  <a:lnTo>
                    <a:pt x="662" y="16"/>
                  </a:lnTo>
                  <a:lnTo>
                    <a:pt x="664" y="16"/>
                  </a:lnTo>
                  <a:lnTo>
                    <a:pt x="666" y="16"/>
                  </a:lnTo>
                  <a:lnTo>
                    <a:pt x="668" y="15"/>
                  </a:lnTo>
                  <a:lnTo>
                    <a:pt x="670" y="15"/>
                  </a:lnTo>
                  <a:lnTo>
                    <a:pt x="672" y="15"/>
                  </a:lnTo>
                  <a:lnTo>
                    <a:pt x="674" y="15"/>
                  </a:lnTo>
                  <a:lnTo>
                    <a:pt x="676" y="14"/>
                  </a:lnTo>
                  <a:lnTo>
                    <a:pt x="678" y="14"/>
                  </a:lnTo>
                  <a:lnTo>
                    <a:pt x="680" y="14"/>
                  </a:lnTo>
                  <a:lnTo>
                    <a:pt x="682" y="14"/>
                  </a:lnTo>
                  <a:lnTo>
                    <a:pt x="684" y="13"/>
                  </a:lnTo>
                  <a:lnTo>
                    <a:pt x="686" y="13"/>
                  </a:lnTo>
                  <a:lnTo>
                    <a:pt x="688" y="13"/>
                  </a:lnTo>
                  <a:lnTo>
                    <a:pt x="690" y="13"/>
                  </a:lnTo>
                  <a:lnTo>
                    <a:pt x="692" y="12"/>
                  </a:lnTo>
                  <a:lnTo>
                    <a:pt x="694" y="12"/>
                  </a:lnTo>
                  <a:lnTo>
                    <a:pt x="696" y="12"/>
                  </a:lnTo>
                  <a:lnTo>
                    <a:pt x="698" y="12"/>
                  </a:lnTo>
                  <a:lnTo>
                    <a:pt x="700" y="11"/>
                  </a:lnTo>
                  <a:lnTo>
                    <a:pt x="702" y="11"/>
                  </a:lnTo>
                  <a:lnTo>
                    <a:pt x="704" y="11"/>
                  </a:lnTo>
                  <a:lnTo>
                    <a:pt x="706" y="11"/>
                  </a:lnTo>
                  <a:lnTo>
                    <a:pt x="708" y="10"/>
                  </a:lnTo>
                  <a:lnTo>
                    <a:pt x="710" y="10"/>
                  </a:lnTo>
                  <a:lnTo>
                    <a:pt x="712" y="10"/>
                  </a:lnTo>
                  <a:lnTo>
                    <a:pt x="714" y="10"/>
                  </a:lnTo>
                  <a:lnTo>
                    <a:pt x="716" y="9"/>
                  </a:lnTo>
                  <a:lnTo>
                    <a:pt x="718" y="9"/>
                  </a:lnTo>
                  <a:lnTo>
                    <a:pt x="720" y="9"/>
                  </a:lnTo>
                  <a:lnTo>
                    <a:pt x="722" y="9"/>
                  </a:lnTo>
                  <a:lnTo>
                    <a:pt x="724" y="8"/>
                  </a:lnTo>
                  <a:lnTo>
                    <a:pt x="726" y="8"/>
                  </a:lnTo>
                  <a:lnTo>
                    <a:pt x="728" y="8"/>
                  </a:lnTo>
                  <a:lnTo>
                    <a:pt x="730" y="8"/>
                  </a:lnTo>
                  <a:lnTo>
                    <a:pt x="732" y="7"/>
                  </a:lnTo>
                  <a:lnTo>
                    <a:pt x="734" y="7"/>
                  </a:lnTo>
                  <a:lnTo>
                    <a:pt x="736" y="7"/>
                  </a:lnTo>
                  <a:lnTo>
                    <a:pt x="738" y="7"/>
                  </a:lnTo>
                  <a:lnTo>
                    <a:pt x="740" y="7"/>
                  </a:lnTo>
                  <a:lnTo>
                    <a:pt x="742" y="6"/>
                  </a:lnTo>
                  <a:lnTo>
                    <a:pt x="744" y="6"/>
                  </a:lnTo>
                  <a:lnTo>
                    <a:pt x="746" y="6"/>
                  </a:lnTo>
                  <a:lnTo>
                    <a:pt x="748" y="6"/>
                  </a:lnTo>
                  <a:lnTo>
                    <a:pt x="750" y="5"/>
                  </a:lnTo>
                  <a:lnTo>
                    <a:pt x="752" y="5"/>
                  </a:lnTo>
                  <a:lnTo>
                    <a:pt x="754" y="5"/>
                  </a:lnTo>
                  <a:lnTo>
                    <a:pt x="756" y="5"/>
                  </a:lnTo>
                  <a:lnTo>
                    <a:pt x="758" y="4"/>
                  </a:lnTo>
                  <a:lnTo>
                    <a:pt x="760" y="4"/>
                  </a:lnTo>
                  <a:lnTo>
                    <a:pt x="762" y="4"/>
                  </a:lnTo>
                  <a:lnTo>
                    <a:pt x="764" y="4"/>
                  </a:lnTo>
                  <a:lnTo>
                    <a:pt x="766" y="3"/>
                  </a:lnTo>
                  <a:lnTo>
                    <a:pt x="768" y="3"/>
                  </a:lnTo>
                  <a:lnTo>
                    <a:pt x="770" y="3"/>
                  </a:lnTo>
                  <a:lnTo>
                    <a:pt x="772" y="3"/>
                  </a:lnTo>
                  <a:lnTo>
                    <a:pt x="774" y="3"/>
                  </a:lnTo>
                  <a:lnTo>
                    <a:pt x="776" y="2"/>
                  </a:lnTo>
                  <a:lnTo>
                    <a:pt x="778" y="2"/>
                  </a:lnTo>
                  <a:lnTo>
                    <a:pt x="780" y="2"/>
                  </a:lnTo>
                  <a:lnTo>
                    <a:pt x="782" y="2"/>
                  </a:lnTo>
                  <a:lnTo>
                    <a:pt x="784" y="1"/>
                  </a:lnTo>
                  <a:lnTo>
                    <a:pt x="786" y="1"/>
                  </a:lnTo>
                  <a:lnTo>
                    <a:pt x="788" y="1"/>
                  </a:lnTo>
                  <a:lnTo>
                    <a:pt x="790" y="1"/>
                  </a:lnTo>
                  <a:lnTo>
                    <a:pt x="792" y="0"/>
                  </a:lnTo>
                  <a:lnTo>
                    <a:pt x="794" y="0"/>
                  </a:lnTo>
                  <a:lnTo>
                    <a:pt x="796" y="0"/>
                  </a:lnTo>
                  <a:lnTo>
                    <a:pt x="79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830" name="Object 1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87819"/>
              </p:ext>
            </p:extLst>
          </p:nvPr>
        </p:nvGraphicFramePr>
        <p:xfrm>
          <a:off x="7337343" y="3301960"/>
          <a:ext cx="11414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2" imgW="838080" imgH="266400" progId="Equation.DSMT4">
                  <p:embed/>
                </p:oleObj>
              </mc:Choice>
              <mc:Fallback>
                <p:oleObj name="Equation" r:id="rId62" imgW="838080" imgH="266400" progId="Equation.DSMT4">
                  <p:embed/>
                  <p:pic>
                    <p:nvPicPr>
                      <p:cNvPr id="830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7343" y="3301960"/>
                        <a:ext cx="1141413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1" name="Oval 830"/>
          <p:cNvSpPr/>
          <p:nvPr/>
        </p:nvSpPr>
        <p:spPr>
          <a:xfrm>
            <a:off x="5886450" y="3829050"/>
            <a:ext cx="68263" cy="968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2" name="TextBox 296"/>
          <p:cNvSpPr txBox="1">
            <a:spLocks noChangeArrowheads="1"/>
          </p:cNvSpPr>
          <p:nvPr/>
        </p:nvSpPr>
        <p:spPr bwMode="auto">
          <a:xfrm>
            <a:off x="6621463" y="3935413"/>
            <a:ext cx="17065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entury Schoolbook" pitchFamily="18" charset="0"/>
              </a:rPr>
              <a:t>Actual Root</a:t>
            </a:r>
          </a:p>
        </p:txBody>
      </p:sp>
      <p:cxnSp>
        <p:nvCxnSpPr>
          <p:cNvPr id="833" name="Straight Arrow Connector 832"/>
          <p:cNvCxnSpPr>
            <a:stCxn id="832" idx="1"/>
          </p:cNvCxnSpPr>
          <p:nvPr/>
        </p:nvCxnSpPr>
        <p:spPr>
          <a:xfrm rot="10800000">
            <a:off x="5951538" y="3935413"/>
            <a:ext cx="669925" cy="184150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525940" y="4881087"/>
            <a:ext cx="2709747" cy="1368638"/>
            <a:chOff x="4525940" y="4881087"/>
            <a:chExt cx="2709747" cy="1368638"/>
          </a:xfrm>
        </p:grpSpPr>
        <p:sp>
          <p:nvSpPr>
            <p:cNvPr id="834" name="Freeform 286"/>
            <p:cNvSpPr>
              <a:spLocks/>
            </p:cNvSpPr>
            <p:nvPr/>
          </p:nvSpPr>
          <p:spPr bwMode="auto">
            <a:xfrm>
              <a:off x="4525940" y="4881087"/>
              <a:ext cx="50078" cy="183773"/>
            </a:xfrm>
            <a:custGeom>
              <a:avLst/>
              <a:gdLst/>
              <a:ahLst/>
              <a:cxnLst>
                <a:cxn ang="0">
                  <a:pos x="15" y="25"/>
                </a:cxn>
                <a:cxn ang="0">
                  <a:pos x="13" y="23"/>
                </a:cxn>
                <a:cxn ang="0">
                  <a:pos x="11" y="21"/>
                </a:cxn>
                <a:cxn ang="0">
                  <a:pos x="9" y="19"/>
                </a:cxn>
                <a:cxn ang="0">
                  <a:pos x="7" y="16"/>
                </a:cxn>
                <a:cxn ang="0">
                  <a:pos x="5" y="14"/>
                </a:cxn>
                <a:cxn ang="0">
                  <a:pos x="3" y="10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15" y="25"/>
                  </a:moveTo>
                  <a:lnTo>
                    <a:pt x="13" y="23"/>
                  </a:lnTo>
                  <a:lnTo>
                    <a:pt x="11" y="21"/>
                  </a:lnTo>
                  <a:lnTo>
                    <a:pt x="9" y="19"/>
                  </a:lnTo>
                  <a:lnTo>
                    <a:pt x="7" y="16"/>
                  </a:lnTo>
                  <a:lnTo>
                    <a:pt x="5" y="14"/>
                  </a:lnTo>
                  <a:lnTo>
                    <a:pt x="3" y="10"/>
                  </a:lnTo>
                  <a:lnTo>
                    <a:pt x="1" y="5"/>
                  </a:lnTo>
                  <a:lnTo>
                    <a:pt x="1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  <p:sp>
          <p:nvSpPr>
            <p:cNvPr id="835" name="Freeform 287"/>
            <p:cNvSpPr>
              <a:spLocks/>
            </p:cNvSpPr>
            <p:nvPr/>
          </p:nvSpPr>
          <p:spPr bwMode="auto">
            <a:xfrm>
              <a:off x="4576818" y="5064449"/>
              <a:ext cx="2658869" cy="1185276"/>
            </a:xfrm>
            <a:custGeom>
              <a:avLst/>
              <a:gdLst/>
              <a:ahLst/>
              <a:cxnLst>
                <a:cxn ang="0">
                  <a:pos x="12" y="8"/>
                </a:cxn>
                <a:cxn ang="0">
                  <a:pos x="26" y="16"/>
                </a:cxn>
                <a:cxn ang="0">
                  <a:pos x="40" y="23"/>
                </a:cxn>
                <a:cxn ang="0">
                  <a:pos x="54" y="29"/>
                </a:cxn>
                <a:cxn ang="0">
                  <a:pos x="68" y="34"/>
                </a:cxn>
                <a:cxn ang="0">
                  <a:pos x="82" y="39"/>
                </a:cxn>
                <a:cxn ang="0">
                  <a:pos x="96" y="43"/>
                </a:cxn>
                <a:cxn ang="0">
                  <a:pos x="110" y="47"/>
                </a:cxn>
                <a:cxn ang="0">
                  <a:pos x="124" y="51"/>
                </a:cxn>
                <a:cxn ang="0">
                  <a:pos x="138" y="55"/>
                </a:cxn>
                <a:cxn ang="0">
                  <a:pos x="152" y="59"/>
                </a:cxn>
                <a:cxn ang="0">
                  <a:pos x="166" y="62"/>
                </a:cxn>
                <a:cxn ang="0">
                  <a:pos x="180" y="65"/>
                </a:cxn>
                <a:cxn ang="0">
                  <a:pos x="194" y="69"/>
                </a:cxn>
                <a:cxn ang="0">
                  <a:pos x="208" y="72"/>
                </a:cxn>
                <a:cxn ang="0">
                  <a:pos x="222" y="75"/>
                </a:cxn>
                <a:cxn ang="0">
                  <a:pos x="236" y="78"/>
                </a:cxn>
                <a:cxn ang="0">
                  <a:pos x="250" y="80"/>
                </a:cxn>
                <a:cxn ang="0">
                  <a:pos x="264" y="83"/>
                </a:cxn>
                <a:cxn ang="0">
                  <a:pos x="278" y="86"/>
                </a:cxn>
                <a:cxn ang="0">
                  <a:pos x="292" y="89"/>
                </a:cxn>
                <a:cxn ang="0">
                  <a:pos x="306" y="91"/>
                </a:cxn>
                <a:cxn ang="0">
                  <a:pos x="320" y="94"/>
                </a:cxn>
                <a:cxn ang="0">
                  <a:pos x="334" y="96"/>
                </a:cxn>
                <a:cxn ang="0">
                  <a:pos x="348" y="99"/>
                </a:cxn>
                <a:cxn ang="0">
                  <a:pos x="362" y="101"/>
                </a:cxn>
                <a:cxn ang="0">
                  <a:pos x="376" y="103"/>
                </a:cxn>
                <a:cxn ang="0">
                  <a:pos x="390" y="106"/>
                </a:cxn>
                <a:cxn ang="0">
                  <a:pos x="404" y="108"/>
                </a:cxn>
                <a:cxn ang="0">
                  <a:pos x="418" y="110"/>
                </a:cxn>
                <a:cxn ang="0">
                  <a:pos x="432" y="112"/>
                </a:cxn>
                <a:cxn ang="0">
                  <a:pos x="446" y="114"/>
                </a:cxn>
                <a:cxn ang="0">
                  <a:pos x="460" y="116"/>
                </a:cxn>
                <a:cxn ang="0">
                  <a:pos x="474" y="119"/>
                </a:cxn>
                <a:cxn ang="0">
                  <a:pos x="488" y="121"/>
                </a:cxn>
                <a:cxn ang="0">
                  <a:pos x="502" y="123"/>
                </a:cxn>
                <a:cxn ang="0">
                  <a:pos x="516" y="125"/>
                </a:cxn>
                <a:cxn ang="0">
                  <a:pos x="530" y="127"/>
                </a:cxn>
                <a:cxn ang="0">
                  <a:pos x="544" y="128"/>
                </a:cxn>
                <a:cxn ang="0">
                  <a:pos x="558" y="130"/>
                </a:cxn>
                <a:cxn ang="0">
                  <a:pos x="572" y="132"/>
                </a:cxn>
                <a:cxn ang="0">
                  <a:pos x="586" y="134"/>
                </a:cxn>
                <a:cxn ang="0">
                  <a:pos x="600" y="136"/>
                </a:cxn>
                <a:cxn ang="0">
                  <a:pos x="614" y="138"/>
                </a:cxn>
                <a:cxn ang="0">
                  <a:pos x="628" y="140"/>
                </a:cxn>
                <a:cxn ang="0">
                  <a:pos x="642" y="141"/>
                </a:cxn>
                <a:cxn ang="0">
                  <a:pos x="656" y="143"/>
                </a:cxn>
                <a:cxn ang="0">
                  <a:pos x="670" y="145"/>
                </a:cxn>
                <a:cxn ang="0">
                  <a:pos x="684" y="147"/>
                </a:cxn>
                <a:cxn ang="0">
                  <a:pos x="698" y="148"/>
                </a:cxn>
                <a:cxn ang="0">
                  <a:pos x="712" y="150"/>
                </a:cxn>
                <a:cxn ang="0">
                  <a:pos x="726" y="152"/>
                </a:cxn>
                <a:cxn ang="0">
                  <a:pos x="740" y="153"/>
                </a:cxn>
                <a:cxn ang="0">
                  <a:pos x="754" y="155"/>
                </a:cxn>
                <a:cxn ang="0">
                  <a:pos x="768" y="157"/>
                </a:cxn>
                <a:cxn ang="0">
                  <a:pos x="782" y="158"/>
                </a:cxn>
                <a:cxn ang="0">
                  <a:pos x="796" y="160"/>
                </a:cxn>
              </a:cxnLst>
              <a:rect l="0" t="0" r="r" b="b"/>
              <a:pathLst>
                <a:path w="797" h="160">
                  <a:moveTo>
                    <a:pt x="0" y="0"/>
                  </a:moveTo>
                  <a:lnTo>
                    <a:pt x="2" y="1"/>
                  </a:lnTo>
                  <a:lnTo>
                    <a:pt x="4" y="3"/>
                  </a:lnTo>
                  <a:lnTo>
                    <a:pt x="6" y="4"/>
                  </a:lnTo>
                  <a:lnTo>
                    <a:pt x="8" y="6"/>
                  </a:lnTo>
                  <a:lnTo>
                    <a:pt x="10" y="7"/>
                  </a:lnTo>
                  <a:lnTo>
                    <a:pt x="12" y="8"/>
                  </a:lnTo>
                  <a:lnTo>
                    <a:pt x="14" y="9"/>
                  </a:lnTo>
                  <a:lnTo>
                    <a:pt x="16" y="11"/>
                  </a:lnTo>
                  <a:lnTo>
                    <a:pt x="18" y="12"/>
                  </a:lnTo>
                  <a:lnTo>
                    <a:pt x="20" y="13"/>
                  </a:lnTo>
                  <a:lnTo>
                    <a:pt x="22" y="14"/>
                  </a:lnTo>
                  <a:lnTo>
                    <a:pt x="24" y="15"/>
                  </a:lnTo>
                  <a:lnTo>
                    <a:pt x="26" y="16"/>
                  </a:lnTo>
                  <a:lnTo>
                    <a:pt x="28" y="17"/>
                  </a:lnTo>
                  <a:lnTo>
                    <a:pt x="30" y="18"/>
                  </a:lnTo>
                  <a:lnTo>
                    <a:pt x="32" y="19"/>
                  </a:lnTo>
                  <a:lnTo>
                    <a:pt x="34" y="20"/>
                  </a:lnTo>
                  <a:lnTo>
                    <a:pt x="36" y="21"/>
                  </a:lnTo>
                  <a:lnTo>
                    <a:pt x="38" y="22"/>
                  </a:lnTo>
                  <a:lnTo>
                    <a:pt x="40" y="23"/>
                  </a:lnTo>
                  <a:lnTo>
                    <a:pt x="42" y="24"/>
                  </a:lnTo>
                  <a:lnTo>
                    <a:pt x="44" y="24"/>
                  </a:lnTo>
                  <a:lnTo>
                    <a:pt x="46" y="25"/>
                  </a:lnTo>
                  <a:lnTo>
                    <a:pt x="48" y="26"/>
                  </a:lnTo>
                  <a:lnTo>
                    <a:pt x="50" y="27"/>
                  </a:lnTo>
                  <a:lnTo>
                    <a:pt x="52" y="28"/>
                  </a:lnTo>
                  <a:lnTo>
                    <a:pt x="54" y="29"/>
                  </a:lnTo>
                  <a:lnTo>
                    <a:pt x="56" y="29"/>
                  </a:lnTo>
                  <a:lnTo>
                    <a:pt x="58" y="30"/>
                  </a:lnTo>
                  <a:lnTo>
                    <a:pt x="60" y="31"/>
                  </a:lnTo>
                  <a:lnTo>
                    <a:pt x="62" y="32"/>
                  </a:lnTo>
                  <a:lnTo>
                    <a:pt x="64" y="32"/>
                  </a:lnTo>
                  <a:lnTo>
                    <a:pt x="66" y="33"/>
                  </a:lnTo>
                  <a:lnTo>
                    <a:pt x="68" y="34"/>
                  </a:lnTo>
                  <a:lnTo>
                    <a:pt x="70" y="34"/>
                  </a:lnTo>
                  <a:lnTo>
                    <a:pt x="72" y="35"/>
                  </a:lnTo>
                  <a:lnTo>
                    <a:pt x="74" y="36"/>
                  </a:lnTo>
                  <a:lnTo>
                    <a:pt x="76" y="37"/>
                  </a:lnTo>
                  <a:lnTo>
                    <a:pt x="78" y="37"/>
                  </a:lnTo>
                  <a:lnTo>
                    <a:pt x="80" y="38"/>
                  </a:lnTo>
                  <a:lnTo>
                    <a:pt x="82" y="39"/>
                  </a:lnTo>
                  <a:lnTo>
                    <a:pt x="84" y="39"/>
                  </a:lnTo>
                  <a:lnTo>
                    <a:pt x="86" y="40"/>
                  </a:lnTo>
                  <a:lnTo>
                    <a:pt x="88" y="41"/>
                  </a:lnTo>
                  <a:lnTo>
                    <a:pt x="90" y="41"/>
                  </a:lnTo>
                  <a:lnTo>
                    <a:pt x="92" y="42"/>
                  </a:lnTo>
                  <a:lnTo>
                    <a:pt x="94" y="42"/>
                  </a:lnTo>
                  <a:lnTo>
                    <a:pt x="96" y="43"/>
                  </a:lnTo>
                  <a:lnTo>
                    <a:pt x="98" y="44"/>
                  </a:lnTo>
                  <a:lnTo>
                    <a:pt x="100" y="44"/>
                  </a:lnTo>
                  <a:lnTo>
                    <a:pt x="102" y="45"/>
                  </a:lnTo>
                  <a:lnTo>
                    <a:pt x="104" y="45"/>
                  </a:lnTo>
                  <a:lnTo>
                    <a:pt x="106" y="46"/>
                  </a:lnTo>
                  <a:lnTo>
                    <a:pt x="108" y="47"/>
                  </a:lnTo>
                  <a:lnTo>
                    <a:pt x="110" y="47"/>
                  </a:lnTo>
                  <a:lnTo>
                    <a:pt x="112" y="48"/>
                  </a:lnTo>
                  <a:lnTo>
                    <a:pt x="114" y="48"/>
                  </a:lnTo>
                  <a:lnTo>
                    <a:pt x="116" y="49"/>
                  </a:lnTo>
                  <a:lnTo>
                    <a:pt x="118" y="50"/>
                  </a:lnTo>
                  <a:lnTo>
                    <a:pt x="120" y="50"/>
                  </a:lnTo>
                  <a:lnTo>
                    <a:pt x="122" y="51"/>
                  </a:lnTo>
                  <a:lnTo>
                    <a:pt x="124" y="51"/>
                  </a:lnTo>
                  <a:lnTo>
                    <a:pt x="126" y="52"/>
                  </a:lnTo>
                  <a:lnTo>
                    <a:pt x="128" y="52"/>
                  </a:lnTo>
                  <a:lnTo>
                    <a:pt x="130" y="53"/>
                  </a:lnTo>
                  <a:lnTo>
                    <a:pt x="132" y="53"/>
                  </a:lnTo>
                  <a:lnTo>
                    <a:pt x="134" y="54"/>
                  </a:lnTo>
                  <a:lnTo>
                    <a:pt x="136" y="54"/>
                  </a:lnTo>
                  <a:lnTo>
                    <a:pt x="138" y="55"/>
                  </a:lnTo>
                  <a:lnTo>
                    <a:pt x="140" y="56"/>
                  </a:lnTo>
                  <a:lnTo>
                    <a:pt x="142" y="56"/>
                  </a:lnTo>
                  <a:lnTo>
                    <a:pt x="144" y="57"/>
                  </a:lnTo>
                  <a:lnTo>
                    <a:pt x="146" y="57"/>
                  </a:lnTo>
                  <a:lnTo>
                    <a:pt x="148" y="58"/>
                  </a:lnTo>
                  <a:lnTo>
                    <a:pt x="150" y="58"/>
                  </a:lnTo>
                  <a:lnTo>
                    <a:pt x="152" y="59"/>
                  </a:lnTo>
                  <a:lnTo>
                    <a:pt x="154" y="59"/>
                  </a:lnTo>
                  <a:lnTo>
                    <a:pt x="156" y="60"/>
                  </a:lnTo>
                  <a:lnTo>
                    <a:pt x="158" y="60"/>
                  </a:lnTo>
                  <a:lnTo>
                    <a:pt x="160" y="61"/>
                  </a:lnTo>
                  <a:lnTo>
                    <a:pt x="162" y="61"/>
                  </a:lnTo>
                  <a:lnTo>
                    <a:pt x="164" y="62"/>
                  </a:lnTo>
                  <a:lnTo>
                    <a:pt x="166" y="62"/>
                  </a:lnTo>
                  <a:lnTo>
                    <a:pt x="168" y="63"/>
                  </a:lnTo>
                  <a:lnTo>
                    <a:pt x="170" y="63"/>
                  </a:lnTo>
                  <a:lnTo>
                    <a:pt x="172" y="64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5"/>
                  </a:lnTo>
                  <a:lnTo>
                    <a:pt x="180" y="65"/>
                  </a:lnTo>
                  <a:lnTo>
                    <a:pt x="182" y="66"/>
                  </a:lnTo>
                  <a:lnTo>
                    <a:pt x="184" y="66"/>
                  </a:lnTo>
                  <a:lnTo>
                    <a:pt x="186" y="67"/>
                  </a:lnTo>
                  <a:lnTo>
                    <a:pt x="188" y="67"/>
                  </a:lnTo>
                  <a:lnTo>
                    <a:pt x="190" y="68"/>
                  </a:lnTo>
                  <a:lnTo>
                    <a:pt x="192" y="68"/>
                  </a:lnTo>
                  <a:lnTo>
                    <a:pt x="194" y="69"/>
                  </a:lnTo>
                  <a:lnTo>
                    <a:pt x="196" y="69"/>
                  </a:lnTo>
                  <a:lnTo>
                    <a:pt x="198" y="70"/>
                  </a:lnTo>
                  <a:lnTo>
                    <a:pt x="200" y="70"/>
                  </a:lnTo>
                  <a:lnTo>
                    <a:pt x="202" y="70"/>
                  </a:lnTo>
                  <a:lnTo>
                    <a:pt x="204" y="71"/>
                  </a:lnTo>
                  <a:lnTo>
                    <a:pt x="206" y="71"/>
                  </a:lnTo>
                  <a:lnTo>
                    <a:pt x="208" y="72"/>
                  </a:lnTo>
                  <a:lnTo>
                    <a:pt x="210" y="72"/>
                  </a:lnTo>
                  <a:lnTo>
                    <a:pt x="212" y="73"/>
                  </a:lnTo>
                  <a:lnTo>
                    <a:pt x="214" y="73"/>
                  </a:lnTo>
                  <a:lnTo>
                    <a:pt x="216" y="73"/>
                  </a:lnTo>
                  <a:lnTo>
                    <a:pt x="218" y="74"/>
                  </a:lnTo>
                  <a:lnTo>
                    <a:pt x="220" y="74"/>
                  </a:lnTo>
                  <a:lnTo>
                    <a:pt x="222" y="75"/>
                  </a:lnTo>
                  <a:lnTo>
                    <a:pt x="224" y="75"/>
                  </a:lnTo>
                  <a:lnTo>
                    <a:pt x="226" y="76"/>
                  </a:lnTo>
                  <a:lnTo>
                    <a:pt x="228" y="76"/>
                  </a:lnTo>
                  <a:lnTo>
                    <a:pt x="230" y="76"/>
                  </a:lnTo>
                  <a:lnTo>
                    <a:pt x="232" y="77"/>
                  </a:lnTo>
                  <a:lnTo>
                    <a:pt x="234" y="77"/>
                  </a:lnTo>
                  <a:lnTo>
                    <a:pt x="236" y="78"/>
                  </a:lnTo>
                  <a:lnTo>
                    <a:pt x="238" y="78"/>
                  </a:lnTo>
                  <a:lnTo>
                    <a:pt x="240" y="78"/>
                  </a:lnTo>
                  <a:lnTo>
                    <a:pt x="242" y="79"/>
                  </a:lnTo>
                  <a:lnTo>
                    <a:pt x="244" y="79"/>
                  </a:lnTo>
                  <a:lnTo>
                    <a:pt x="246" y="80"/>
                  </a:lnTo>
                  <a:lnTo>
                    <a:pt x="248" y="80"/>
                  </a:lnTo>
                  <a:lnTo>
                    <a:pt x="250" y="80"/>
                  </a:lnTo>
                  <a:lnTo>
                    <a:pt x="252" y="81"/>
                  </a:lnTo>
                  <a:lnTo>
                    <a:pt x="254" y="81"/>
                  </a:lnTo>
                  <a:lnTo>
                    <a:pt x="256" y="82"/>
                  </a:lnTo>
                  <a:lnTo>
                    <a:pt x="258" y="82"/>
                  </a:lnTo>
                  <a:lnTo>
                    <a:pt x="260" y="82"/>
                  </a:lnTo>
                  <a:lnTo>
                    <a:pt x="262" y="83"/>
                  </a:lnTo>
                  <a:lnTo>
                    <a:pt x="264" y="83"/>
                  </a:lnTo>
                  <a:lnTo>
                    <a:pt x="266" y="84"/>
                  </a:lnTo>
                  <a:lnTo>
                    <a:pt x="268" y="84"/>
                  </a:lnTo>
                  <a:lnTo>
                    <a:pt x="270" y="84"/>
                  </a:lnTo>
                  <a:lnTo>
                    <a:pt x="272" y="85"/>
                  </a:lnTo>
                  <a:lnTo>
                    <a:pt x="274" y="85"/>
                  </a:lnTo>
                  <a:lnTo>
                    <a:pt x="276" y="86"/>
                  </a:lnTo>
                  <a:lnTo>
                    <a:pt x="278" y="86"/>
                  </a:lnTo>
                  <a:lnTo>
                    <a:pt x="280" y="86"/>
                  </a:lnTo>
                  <a:lnTo>
                    <a:pt x="282" y="87"/>
                  </a:lnTo>
                  <a:lnTo>
                    <a:pt x="284" y="87"/>
                  </a:lnTo>
                  <a:lnTo>
                    <a:pt x="286" y="87"/>
                  </a:lnTo>
                  <a:lnTo>
                    <a:pt x="288" y="88"/>
                  </a:lnTo>
                  <a:lnTo>
                    <a:pt x="290" y="88"/>
                  </a:lnTo>
                  <a:lnTo>
                    <a:pt x="292" y="89"/>
                  </a:lnTo>
                  <a:lnTo>
                    <a:pt x="294" y="89"/>
                  </a:lnTo>
                  <a:lnTo>
                    <a:pt x="296" y="89"/>
                  </a:lnTo>
                  <a:lnTo>
                    <a:pt x="298" y="90"/>
                  </a:lnTo>
                  <a:lnTo>
                    <a:pt x="300" y="90"/>
                  </a:lnTo>
                  <a:lnTo>
                    <a:pt x="302" y="90"/>
                  </a:lnTo>
                  <a:lnTo>
                    <a:pt x="304" y="91"/>
                  </a:lnTo>
                  <a:lnTo>
                    <a:pt x="306" y="91"/>
                  </a:lnTo>
                  <a:lnTo>
                    <a:pt x="308" y="92"/>
                  </a:lnTo>
                  <a:lnTo>
                    <a:pt x="310" y="92"/>
                  </a:lnTo>
                  <a:lnTo>
                    <a:pt x="312" y="92"/>
                  </a:lnTo>
                  <a:lnTo>
                    <a:pt x="314" y="93"/>
                  </a:lnTo>
                  <a:lnTo>
                    <a:pt x="316" y="93"/>
                  </a:lnTo>
                  <a:lnTo>
                    <a:pt x="318" y="93"/>
                  </a:lnTo>
                  <a:lnTo>
                    <a:pt x="320" y="94"/>
                  </a:lnTo>
                  <a:lnTo>
                    <a:pt x="322" y="94"/>
                  </a:lnTo>
                  <a:lnTo>
                    <a:pt x="324" y="94"/>
                  </a:lnTo>
                  <a:lnTo>
                    <a:pt x="326" y="95"/>
                  </a:lnTo>
                  <a:lnTo>
                    <a:pt x="328" y="95"/>
                  </a:lnTo>
                  <a:lnTo>
                    <a:pt x="330" y="95"/>
                  </a:lnTo>
                  <a:lnTo>
                    <a:pt x="332" y="96"/>
                  </a:lnTo>
                  <a:lnTo>
                    <a:pt x="334" y="96"/>
                  </a:lnTo>
                  <a:lnTo>
                    <a:pt x="336" y="96"/>
                  </a:lnTo>
                  <a:lnTo>
                    <a:pt x="338" y="97"/>
                  </a:lnTo>
                  <a:lnTo>
                    <a:pt x="340" y="97"/>
                  </a:lnTo>
                  <a:lnTo>
                    <a:pt x="342" y="98"/>
                  </a:lnTo>
                  <a:lnTo>
                    <a:pt x="344" y="98"/>
                  </a:lnTo>
                  <a:lnTo>
                    <a:pt x="346" y="98"/>
                  </a:lnTo>
                  <a:lnTo>
                    <a:pt x="348" y="99"/>
                  </a:lnTo>
                  <a:lnTo>
                    <a:pt x="350" y="99"/>
                  </a:lnTo>
                  <a:lnTo>
                    <a:pt x="352" y="99"/>
                  </a:lnTo>
                  <a:lnTo>
                    <a:pt x="354" y="100"/>
                  </a:lnTo>
                  <a:lnTo>
                    <a:pt x="356" y="100"/>
                  </a:lnTo>
                  <a:lnTo>
                    <a:pt x="358" y="100"/>
                  </a:lnTo>
                  <a:lnTo>
                    <a:pt x="360" y="101"/>
                  </a:lnTo>
                  <a:lnTo>
                    <a:pt x="362" y="101"/>
                  </a:lnTo>
                  <a:lnTo>
                    <a:pt x="364" y="101"/>
                  </a:lnTo>
                  <a:lnTo>
                    <a:pt x="366" y="102"/>
                  </a:lnTo>
                  <a:lnTo>
                    <a:pt x="368" y="102"/>
                  </a:lnTo>
                  <a:lnTo>
                    <a:pt x="370" y="102"/>
                  </a:lnTo>
                  <a:lnTo>
                    <a:pt x="372" y="103"/>
                  </a:lnTo>
                  <a:lnTo>
                    <a:pt x="374" y="103"/>
                  </a:lnTo>
                  <a:lnTo>
                    <a:pt x="376" y="103"/>
                  </a:lnTo>
                  <a:lnTo>
                    <a:pt x="378" y="104"/>
                  </a:lnTo>
                  <a:lnTo>
                    <a:pt x="380" y="104"/>
                  </a:lnTo>
                  <a:lnTo>
                    <a:pt x="382" y="104"/>
                  </a:lnTo>
                  <a:lnTo>
                    <a:pt x="384" y="105"/>
                  </a:lnTo>
                  <a:lnTo>
                    <a:pt x="386" y="105"/>
                  </a:lnTo>
                  <a:lnTo>
                    <a:pt x="388" y="105"/>
                  </a:lnTo>
                  <a:lnTo>
                    <a:pt x="390" y="106"/>
                  </a:lnTo>
                  <a:lnTo>
                    <a:pt x="392" y="106"/>
                  </a:lnTo>
                  <a:lnTo>
                    <a:pt x="394" y="106"/>
                  </a:lnTo>
                  <a:lnTo>
                    <a:pt x="396" y="107"/>
                  </a:lnTo>
                  <a:lnTo>
                    <a:pt x="398" y="107"/>
                  </a:lnTo>
                  <a:lnTo>
                    <a:pt x="400" y="107"/>
                  </a:lnTo>
                  <a:lnTo>
                    <a:pt x="402" y="107"/>
                  </a:lnTo>
                  <a:lnTo>
                    <a:pt x="404" y="108"/>
                  </a:lnTo>
                  <a:lnTo>
                    <a:pt x="406" y="108"/>
                  </a:lnTo>
                  <a:lnTo>
                    <a:pt x="408" y="108"/>
                  </a:lnTo>
                  <a:lnTo>
                    <a:pt x="410" y="109"/>
                  </a:lnTo>
                  <a:lnTo>
                    <a:pt x="412" y="109"/>
                  </a:lnTo>
                  <a:lnTo>
                    <a:pt x="414" y="109"/>
                  </a:lnTo>
                  <a:lnTo>
                    <a:pt x="416" y="110"/>
                  </a:lnTo>
                  <a:lnTo>
                    <a:pt x="418" y="110"/>
                  </a:lnTo>
                  <a:lnTo>
                    <a:pt x="420" y="110"/>
                  </a:lnTo>
                  <a:lnTo>
                    <a:pt x="422" y="111"/>
                  </a:lnTo>
                  <a:lnTo>
                    <a:pt x="424" y="111"/>
                  </a:lnTo>
                  <a:lnTo>
                    <a:pt x="426" y="111"/>
                  </a:lnTo>
                  <a:lnTo>
                    <a:pt x="428" y="112"/>
                  </a:lnTo>
                  <a:lnTo>
                    <a:pt x="430" y="112"/>
                  </a:lnTo>
                  <a:lnTo>
                    <a:pt x="432" y="112"/>
                  </a:lnTo>
                  <a:lnTo>
                    <a:pt x="434" y="112"/>
                  </a:lnTo>
                  <a:lnTo>
                    <a:pt x="436" y="113"/>
                  </a:lnTo>
                  <a:lnTo>
                    <a:pt x="438" y="113"/>
                  </a:lnTo>
                  <a:lnTo>
                    <a:pt x="440" y="113"/>
                  </a:lnTo>
                  <a:lnTo>
                    <a:pt x="442" y="114"/>
                  </a:lnTo>
                  <a:lnTo>
                    <a:pt x="444" y="114"/>
                  </a:lnTo>
                  <a:lnTo>
                    <a:pt x="446" y="114"/>
                  </a:lnTo>
                  <a:lnTo>
                    <a:pt x="448" y="115"/>
                  </a:lnTo>
                  <a:lnTo>
                    <a:pt x="450" y="115"/>
                  </a:lnTo>
                  <a:lnTo>
                    <a:pt x="452" y="115"/>
                  </a:lnTo>
                  <a:lnTo>
                    <a:pt x="454" y="116"/>
                  </a:lnTo>
                  <a:lnTo>
                    <a:pt x="456" y="116"/>
                  </a:lnTo>
                  <a:lnTo>
                    <a:pt x="458" y="116"/>
                  </a:lnTo>
                  <a:lnTo>
                    <a:pt x="460" y="116"/>
                  </a:lnTo>
                  <a:lnTo>
                    <a:pt x="462" y="117"/>
                  </a:lnTo>
                  <a:lnTo>
                    <a:pt x="464" y="117"/>
                  </a:lnTo>
                  <a:lnTo>
                    <a:pt x="466" y="117"/>
                  </a:lnTo>
                  <a:lnTo>
                    <a:pt x="468" y="118"/>
                  </a:lnTo>
                  <a:lnTo>
                    <a:pt x="470" y="118"/>
                  </a:lnTo>
                  <a:lnTo>
                    <a:pt x="472" y="118"/>
                  </a:lnTo>
                  <a:lnTo>
                    <a:pt x="474" y="119"/>
                  </a:lnTo>
                  <a:lnTo>
                    <a:pt x="476" y="119"/>
                  </a:lnTo>
                  <a:lnTo>
                    <a:pt x="478" y="119"/>
                  </a:lnTo>
                  <a:lnTo>
                    <a:pt x="480" y="119"/>
                  </a:lnTo>
                  <a:lnTo>
                    <a:pt x="482" y="120"/>
                  </a:lnTo>
                  <a:lnTo>
                    <a:pt x="484" y="120"/>
                  </a:lnTo>
                  <a:lnTo>
                    <a:pt x="486" y="120"/>
                  </a:lnTo>
                  <a:lnTo>
                    <a:pt x="488" y="121"/>
                  </a:lnTo>
                  <a:lnTo>
                    <a:pt x="490" y="121"/>
                  </a:lnTo>
                  <a:lnTo>
                    <a:pt x="492" y="121"/>
                  </a:lnTo>
                  <a:lnTo>
                    <a:pt x="494" y="121"/>
                  </a:lnTo>
                  <a:lnTo>
                    <a:pt x="496" y="122"/>
                  </a:lnTo>
                  <a:lnTo>
                    <a:pt x="498" y="122"/>
                  </a:lnTo>
                  <a:lnTo>
                    <a:pt x="500" y="122"/>
                  </a:lnTo>
                  <a:lnTo>
                    <a:pt x="502" y="123"/>
                  </a:lnTo>
                  <a:lnTo>
                    <a:pt x="504" y="123"/>
                  </a:lnTo>
                  <a:lnTo>
                    <a:pt x="506" y="123"/>
                  </a:lnTo>
                  <a:lnTo>
                    <a:pt x="508" y="123"/>
                  </a:lnTo>
                  <a:lnTo>
                    <a:pt x="510" y="124"/>
                  </a:lnTo>
                  <a:lnTo>
                    <a:pt x="512" y="124"/>
                  </a:lnTo>
                  <a:lnTo>
                    <a:pt x="514" y="124"/>
                  </a:lnTo>
                  <a:lnTo>
                    <a:pt x="516" y="125"/>
                  </a:lnTo>
                  <a:lnTo>
                    <a:pt x="518" y="125"/>
                  </a:lnTo>
                  <a:lnTo>
                    <a:pt x="520" y="125"/>
                  </a:lnTo>
                  <a:lnTo>
                    <a:pt x="522" y="125"/>
                  </a:lnTo>
                  <a:lnTo>
                    <a:pt x="524" y="126"/>
                  </a:lnTo>
                  <a:lnTo>
                    <a:pt x="526" y="126"/>
                  </a:lnTo>
                  <a:lnTo>
                    <a:pt x="528" y="126"/>
                  </a:lnTo>
                  <a:lnTo>
                    <a:pt x="530" y="127"/>
                  </a:lnTo>
                  <a:lnTo>
                    <a:pt x="532" y="127"/>
                  </a:lnTo>
                  <a:lnTo>
                    <a:pt x="534" y="127"/>
                  </a:lnTo>
                  <a:lnTo>
                    <a:pt x="536" y="127"/>
                  </a:lnTo>
                  <a:lnTo>
                    <a:pt x="538" y="128"/>
                  </a:lnTo>
                  <a:lnTo>
                    <a:pt x="540" y="128"/>
                  </a:lnTo>
                  <a:lnTo>
                    <a:pt x="542" y="128"/>
                  </a:lnTo>
                  <a:lnTo>
                    <a:pt x="544" y="128"/>
                  </a:lnTo>
                  <a:lnTo>
                    <a:pt x="546" y="129"/>
                  </a:lnTo>
                  <a:lnTo>
                    <a:pt x="548" y="129"/>
                  </a:lnTo>
                  <a:lnTo>
                    <a:pt x="550" y="129"/>
                  </a:lnTo>
                  <a:lnTo>
                    <a:pt x="552" y="130"/>
                  </a:lnTo>
                  <a:lnTo>
                    <a:pt x="554" y="130"/>
                  </a:lnTo>
                  <a:lnTo>
                    <a:pt x="556" y="130"/>
                  </a:lnTo>
                  <a:lnTo>
                    <a:pt x="558" y="130"/>
                  </a:lnTo>
                  <a:lnTo>
                    <a:pt x="560" y="131"/>
                  </a:lnTo>
                  <a:lnTo>
                    <a:pt x="562" y="131"/>
                  </a:lnTo>
                  <a:lnTo>
                    <a:pt x="564" y="131"/>
                  </a:lnTo>
                  <a:lnTo>
                    <a:pt x="566" y="131"/>
                  </a:lnTo>
                  <a:lnTo>
                    <a:pt x="568" y="132"/>
                  </a:lnTo>
                  <a:lnTo>
                    <a:pt x="570" y="132"/>
                  </a:lnTo>
                  <a:lnTo>
                    <a:pt x="572" y="132"/>
                  </a:lnTo>
                  <a:lnTo>
                    <a:pt x="574" y="133"/>
                  </a:lnTo>
                  <a:lnTo>
                    <a:pt x="576" y="133"/>
                  </a:lnTo>
                  <a:lnTo>
                    <a:pt x="578" y="133"/>
                  </a:lnTo>
                  <a:lnTo>
                    <a:pt x="580" y="133"/>
                  </a:lnTo>
                  <a:lnTo>
                    <a:pt x="582" y="134"/>
                  </a:lnTo>
                  <a:lnTo>
                    <a:pt x="584" y="134"/>
                  </a:lnTo>
                  <a:lnTo>
                    <a:pt x="586" y="134"/>
                  </a:lnTo>
                  <a:lnTo>
                    <a:pt x="588" y="134"/>
                  </a:lnTo>
                  <a:lnTo>
                    <a:pt x="590" y="135"/>
                  </a:lnTo>
                  <a:lnTo>
                    <a:pt x="592" y="135"/>
                  </a:lnTo>
                  <a:lnTo>
                    <a:pt x="594" y="135"/>
                  </a:lnTo>
                  <a:lnTo>
                    <a:pt x="596" y="135"/>
                  </a:lnTo>
                  <a:lnTo>
                    <a:pt x="598" y="136"/>
                  </a:lnTo>
                  <a:lnTo>
                    <a:pt x="600" y="136"/>
                  </a:lnTo>
                  <a:lnTo>
                    <a:pt x="602" y="136"/>
                  </a:lnTo>
                  <a:lnTo>
                    <a:pt x="604" y="137"/>
                  </a:lnTo>
                  <a:lnTo>
                    <a:pt x="606" y="137"/>
                  </a:lnTo>
                  <a:lnTo>
                    <a:pt x="608" y="137"/>
                  </a:lnTo>
                  <a:lnTo>
                    <a:pt x="610" y="137"/>
                  </a:lnTo>
                  <a:lnTo>
                    <a:pt x="612" y="138"/>
                  </a:lnTo>
                  <a:lnTo>
                    <a:pt x="614" y="138"/>
                  </a:lnTo>
                  <a:lnTo>
                    <a:pt x="616" y="138"/>
                  </a:lnTo>
                  <a:lnTo>
                    <a:pt x="618" y="138"/>
                  </a:lnTo>
                  <a:lnTo>
                    <a:pt x="620" y="139"/>
                  </a:lnTo>
                  <a:lnTo>
                    <a:pt x="622" y="139"/>
                  </a:lnTo>
                  <a:lnTo>
                    <a:pt x="624" y="139"/>
                  </a:lnTo>
                  <a:lnTo>
                    <a:pt x="626" y="139"/>
                  </a:lnTo>
                  <a:lnTo>
                    <a:pt x="628" y="140"/>
                  </a:lnTo>
                  <a:lnTo>
                    <a:pt x="630" y="140"/>
                  </a:lnTo>
                  <a:lnTo>
                    <a:pt x="632" y="140"/>
                  </a:lnTo>
                  <a:lnTo>
                    <a:pt x="634" y="140"/>
                  </a:lnTo>
                  <a:lnTo>
                    <a:pt x="636" y="141"/>
                  </a:lnTo>
                  <a:lnTo>
                    <a:pt x="638" y="141"/>
                  </a:lnTo>
                  <a:lnTo>
                    <a:pt x="640" y="141"/>
                  </a:lnTo>
                  <a:lnTo>
                    <a:pt x="642" y="141"/>
                  </a:lnTo>
                  <a:lnTo>
                    <a:pt x="644" y="142"/>
                  </a:lnTo>
                  <a:lnTo>
                    <a:pt x="646" y="142"/>
                  </a:lnTo>
                  <a:lnTo>
                    <a:pt x="648" y="142"/>
                  </a:lnTo>
                  <a:lnTo>
                    <a:pt x="650" y="142"/>
                  </a:lnTo>
                  <a:lnTo>
                    <a:pt x="652" y="143"/>
                  </a:lnTo>
                  <a:lnTo>
                    <a:pt x="654" y="143"/>
                  </a:lnTo>
                  <a:lnTo>
                    <a:pt x="656" y="143"/>
                  </a:lnTo>
                  <a:lnTo>
                    <a:pt x="658" y="143"/>
                  </a:lnTo>
                  <a:lnTo>
                    <a:pt x="660" y="144"/>
                  </a:lnTo>
                  <a:lnTo>
                    <a:pt x="662" y="144"/>
                  </a:lnTo>
                  <a:lnTo>
                    <a:pt x="664" y="144"/>
                  </a:lnTo>
                  <a:lnTo>
                    <a:pt x="666" y="144"/>
                  </a:lnTo>
                  <a:lnTo>
                    <a:pt x="668" y="145"/>
                  </a:lnTo>
                  <a:lnTo>
                    <a:pt x="670" y="145"/>
                  </a:lnTo>
                  <a:lnTo>
                    <a:pt x="672" y="145"/>
                  </a:lnTo>
                  <a:lnTo>
                    <a:pt x="674" y="145"/>
                  </a:lnTo>
                  <a:lnTo>
                    <a:pt x="676" y="146"/>
                  </a:lnTo>
                  <a:lnTo>
                    <a:pt x="678" y="146"/>
                  </a:lnTo>
                  <a:lnTo>
                    <a:pt x="680" y="146"/>
                  </a:lnTo>
                  <a:lnTo>
                    <a:pt x="682" y="146"/>
                  </a:lnTo>
                  <a:lnTo>
                    <a:pt x="684" y="147"/>
                  </a:lnTo>
                  <a:lnTo>
                    <a:pt x="686" y="147"/>
                  </a:lnTo>
                  <a:lnTo>
                    <a:pt x="688" y="147"/>
                  </a:lnTo>
                  <a:lnTo>
                    <a:pt x="690" y="147"/>
                  </a:lnTo>
                  <a:lnTo>
                    <a:pt x="692" y="148"/>
                  </a:lnTo>
                  <a:lnTo>
                    <a:pt x="694" y="148"/>
                  </a:lnTo>
                  <a:lnTo>
                    <a:pt x="696" y="148"/>
                  </a:lnTo>
                  <a:lnTo>
                    <a:pt x="698" y="148"/>
                  </a:lnTo>
                  <a:lnTo>
                    <a:pt x="700" y="149"/>
                  </a:lnTo>
                  <a:lnTo>
                    <a:pt x="702" y="149"/>
                  </a:lnTo>
                  <a:lnTo>
                    <a:pt x="704" y="149"/>
                  </a:lnTo>
                  <a:lnTo>
                    <a:pt x="706" y="149"/>
                  </a:lnTo>
                  <a:lnTo>
                    <a:pt x="708" y="150"/>
                  </a:lnTo>
                  <a:lnTo>
                    <a:pt x="710" y="150"/>
                  </a:lnTo>
                  <a:lnTo>
                    <a:pt x="712" y="150"/>
                  </a:lnTo>
                  <a:lnTo>
                    <a:pt x="714" y="150"/>
                  </a:lnTo>
                  <a:lnTo>
                    <a:pt x="716" y="151"/>
                  </a:lnTo>
                  <a:lnTo>
                    <a:pt x="718" y="151"/>
                  </a:lnTo>
                  <a:lnTo>
                    <a:pt x="720" y="151"/>
                  </a:lnTo>
                  <a:lnTo>
                    <a:pt x="722" y="151"/>
                  </a:lnTo>
                  <a:lnTo>
                    <a:pt x="724" y="152"/>
                  </a:lnTo>
                  <a:lnTo>
                    <a:pt x="726" y="152"/>
                  </a:lnTo>
                  <a:lnTo>
                    <a:pt x="728" y="152"/>
                  </a:lnTo>
                  <a:lnTo>
                    <a:pt x="730" y="152"/>
                  </a:lnTo>
                  <a:lnTo>
                    <a:pt x="732" y="153"/>
                  </a:lnTo>
                  <a:lnTo>
                    <a:pt x="734" y="153"/>
                  </a:lnTo>
                  <a:lnTo>
                    <a:pt x="736" y="153"/>
                  </a:lnTo>
                  <a:lnTo>
                    <a:pt x="738" y="153"/>
                  </a:lnTo>
                  <a:lnTo>
                    <a:pt x="740" y="153"/>
                  </a:lnTo>
                  <a:lnTo>
                    <a:pt x="742" y="154"/>
                  </a:lnTo>
                  <a:lnTo>
                    <a:pt x="744" y="154"/>
                  </a:lnTo>
                  <a:lnTo>
                    <a:pt x="746" y="154"/>
                  </a:lnTo>
                  <a:lnTo>
                    <a:pt x="748" y="154"/>
                  </a:lnTo>
                  <a:lnTo>
                    <a:pt x="750" y="155"/>
                  </a:lnTo>
                  <a:lnTo>
                    <a:pt x="752" y="155"/>
                  </a:lnTo>
                  <a:lnTo>
                    <a:pt x="754" y="155"/>
                  </a:lnTo>
                  <a:lnTo>
                    <a:pt x="756" y="155"/>
                  </a:lnTo>
                  <a:lnTo>
                    <a:pt x="758" y="156"/>
                  </a:lnTo>
                  <a:lnTo>
                    <a:pt x="760" y="156"/>
                  </a:lnTo>
                  <a:lnTo>
                    <a:pt x="762" y="156"/>
                  </a:lnTo>
                  <a:lnTo>
                    <a:pt x="764" y="156"/>
                  </a:lnTo>
                  <a:lnTo>
                    <a:pt x="766" y="157"/>
                  </a:lnTo>
                  <a:lnTo>
                    <a:pt x="768" y="157"/>
                  </a:lnTo>
                  <a:lnTo>
                    <a:pt x="770" y="157"/>
                  </a:lnTo>
                  <a:lnTo>
                    <a:pt x="772" y="157"/>
                  </a:lnTo>
                  <a:lnTo>
                    <a:pt x="774" y="157"/>
                  </a:lnTo>
                  <a:lnTo>
                    <a:pt x="776" y="158"/>
                  </a:lnTo>
                  <a:lnTo>
                    <a:pt x="778" y="158"/>
                  </a:lnTo>
                  <a:lnTo>
                    <a:pt x="780" y="158"/>
                  </a:lnTo>
                  <a:lnTo>
                    <a:pt x="782" y="158"/>
                  </a:lnTo>
                  <a:lnTo>
                    <a:pt x="784" y="159"/>
                  </a:lnTo>
                  <a:lnTo>
                    <a:pt x="786" y="159"/>
                  </a:lnTo>
                  <a:lnTo>
                    <a:pt x="788" y="159"/>
                  </a:lnTo>
                  <a:lnTo>
                    <a:pt x="790" y="159"/>
                  </a:lnTo>
                  <a:lnTo>
                    <a:pt x="792" y="160"/>
                  </a:lnTo>
                  <a:lnTo>
                    <a:pt x="794" y="160"/>
                  </a:lnTo>
                  <a:lnTo>
                    <a:pt x="796" y="160"/>
                  </a:lnTo>
                  <a:lnTo>
                    <a:pt x="797" y="160"/>
                  </a:lnTo>
                </a:path>
              </a:pathLst>
            </a:custGeom>
            <a:noFill/>
            <a:ln w="31750">
              <a:solidFill>
                <a:schemeClr val="accent1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latin typeface="+mn-lt"/>
              </a:endParaRPr>
            </a:p>
          </p:txBody>
        </p:sp>
      </p:grpSp>
      <p:sp>
        <p:nvSpPr>
          <p:cNvPr id="837" name="TextBox 290"/>
          <p:cNvSpPr txBox="1">
            <a:spLocks noChangeArrowheads="1"/>
          </p:cNvSpPr>
          <p:nvPr/>
        </p:nvSpPr>
        <p:spPr bwMode="auto">
          <a:xfrm>
            <a:off x="4681538" y="6211888"/>
            <a:ext cx="1704975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entury Schoolbook" pitchFamily="18" charset="0"/>
              </a:rPr>
              <a:t>Extraneous </a:t>
            </a:r>
          </a:p>
          <a:p>
            <a:pPr algn="ctr"/>
            <a:r>
              <a:rPr lang="en-CA" b="1" dirty="0">
                <a:latin typeface="Century Schoolbook" pitchFamily="18" charset="0"/>
              </a:rPr>
              <a:t>Root</a:t>
            </a:r>
          </a:p>
        </p:txBody>
      </p:sp>
      <p:sp>
        <p:nvSpPr>
          <p:cNvPr id="838" name="Oval 837"/>
          <p:cNvSpPr/>
          <p:nvPr/>
        </p:nvSpPr>
        <p:spPr>
          <a:xfrm>
            <a:off x="5029200" y="5421313"/>
            <a:ext cx="68263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39" name="Straight Arrow Connector 838"/>
          <p:cNvCxnSpPr/>
          <p:nvPr/>
        </p:nvCxnSpPr>
        <p:spPr>
          <a:xfrm rot="16200000" flipV="1">
            <a:off x="4764088" y="5829300"/>
            <a:ext cx="762000" cy="136525"/>
          </a:xfrm>
          <a:prstGeom prst="straightConnector1">
            <a:avLst/>
          </a:prstGeom>
          <a:ln w="730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0" name="TextBox 839"/>
          <p:cNvSpPr txBox="1">
            <a:spLocks noChangeArrowheads="1"/>
          </p:cNvSpPr>
          <p:nvPr/>
        </p:nvSpPr>
        <p:spPr bwMode="auto">
          <a:xfrm>
            <a:off x="93526" y="3263267"/>
            <a:ext cx="3911648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The ‘Extraneous Root’ is at the </a:t>
            </a:r>
            <a:br>
              <a:rPr lang="en-CA" sz="2000" dirty="0"/>
            </a:br>
            <a:r>
              <a:rPr lang="en-CA" sz="2000" dirty="0"/>
              <a:t>intersection on the bottom side </a:t>
            </a:r>
            <a:br>
              <a:rPr lang="en-CA" sz="2000" dirty="0"/>
            </a:br>
            <a:r>
              <a:rPr lang="en-CA" sz="2000" dirty="0"/>
              <a:t>of the parabola. </a:t>
            </a:r>
          </a:p>
        </p:txBody>
      </p:sp>
      <p:sp>
        <p:nvSpPr>
          <p:cNvPr id="841" name="TextBox 840"/>
          <p:cNvSpPr txBox="1">
            <a:spLocks noChangeArrowheads="1"/>
          </p:cNvSpPr>
          <p:nvPr/>
        </p:nvSpPr>
        <p:spPr bwMode="auto">
          <a:xfrm>
            <a:off x="96545" y="4289499"/>
            <a:ext cx="3986989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It is a root that does not ‘satisfy’</a:t>
            </a:r>
          </a:p>
          <a:p>
            <a:r>
              <a:rPr lang="en-CA" sz="2000" dirty="0"/>
              <a:t>the original equation.</a:t>
            </a:r>
          </a:p>
        </p:txBody>
      </p:sp>
      <p:sp>
        <p:nvSpPr>
          <p:cNvPr id="842" name="TextBox 841"/>
          <p:cNvSpPr txBox="1">
            <a:spLocks noChangeArrowheads="1"/>
          </p:cNvSpPr>
          <p:nvPr/>
        </p:nvSpPr>
        <p:spPr bwMode="auto">
          <a:xfrm>
            <a:off x="97846" y="5212200"/>
            <a:ext cx="3882794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/>
              <a:t>We don’t want the “Extraneous</a:t>
            </a:r>
            <a:br>
              <a:rPr lang="en-CA" sz="2000" dirty="0"/>
            </a:br>
            <a:r>
              <a:rPr lang="en-CA" sz="2000" dirty="0"/>
              <a:t>Root”</a:t>
            </a:r>
          </a:p>
        </p:txBody>
      </p:sp>
    </p:spTree>
    <p:extLst>
      <p:ext uri="{BB962C8B-B14F-4D97-AF65-F5344CB8AC3E}">
        <p14:creationId xmlns:p14="http://schemas.microsoft.com/office/powerpoint/2010/main" val="347826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22" grpId="0" animBg="1"/>
      <p:bldP spid="637" grpId="0"/>
      <p:bldP spid="638" grpId="0"/>
      <p:bldP spid="639" grpId="0"/>
      <p:bldP spid="640" grpId="0"/>
      <p:bldP spid="641" grpId="0"/>
      <p:bldP spid="14" grpId="0" animBg="1"/>
      <p:bldP spid="825" grpId="0" animBg="1"/>
      <p:bldP spid="831" grpId="0" animBg="1"/>
      <p:bldP spid="832" grpId="0" animBg="1"/>
      <p:bldP spid="837" grpId="0" animBg="1"/>
      <p:bldP spid="838" grpId="0" animBg="1"/>
      <p:bldP spid="840" grpId="0" animBg="1"/>
      <p:bldP spid="841" grpId="0" animBg="1"/>
      <p:bldP spid="8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07" y="131516"/>
            <a:ext cx="8229600" cy="447174"/>
          </a:xfrm>
        </p:spPr>
        <p:txBody>
          <a:bodyPr>
            <a:normAutofit fontScale="90000"/>
          </a:bodyPr>
          <a:lstStyle/>
          <a:p>
            <a:pPr algn="l"/>
            <a:r>
              <a:rPr lang="en-CA" sz="3200" dirty="0"/>
              <a:t>Ex: Solve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030217"/>
              </p:ext>
            </p:extLst>
          </p:nvPr>
        </p:nvGraphicFramePr>
        <p:xfrm>
          <a:off x="253974" y="730808"/>
          <a:ext cx="2832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832100" imgH="495300" progId="Equation.DSMT4">
                  <p:embed/>
                </p:oleObj>
              </mc:Choice>
              <mc:Fallback>
                <p:oleObj name="Equation" r:id="rId4" imgW="2832100" imgH="4953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74" y="730808"/>
                        <a:ext cx="2832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897710"/>
              </p:ext>
            </p:extLst>
          </p:nvPr>
        </p:nvGraphicFramePr>
        <p:xfrm>
          <a:off x="5039526" y="705408"/>
          <a:ext cx="3111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3111500" imgH="546100" progId="Equation.DSMT4">
                  <p:embed/>
                </p:oleObj>
              </mc:Choice>
              <mc:Fallback>
                <p:oleObj name="Equation" r:id="rId6" imgW="3111500" imgH="5461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526" y="705408"/>
                        <a:ext cx="3111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371207"/>
              </p:ext>
            </p:extLst>
          </p:nvPr>
        </p:nvGraphicFramePr>
        <p:xfrm>
          <a:off x="1055069" y="1262950"/>
          <a:ext cx="2184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184400" imgH="444500" progId="Equation.DSMT4">
                  <p:embed/>
                </p:oleObj>
              </mc:Choice>
              <mc:Fallback>
                <p:oleObj name="Equation" r:id="rId8" imgW="2184400" imgH="44450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69" y="1262950"/>
                        <a:ext cx="2184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91182"/>
              </p:ext>
            </p:extLst>
          </p:nvPr>
        </p:nvGraphicFramePr>
        <p:xfrm>
          <a:off x="615264" y="1828629"/>
          <a:ext cx="2984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2984500" imgH="723900" progId="Equation.DSMT4">
                  <p:embed/>
                </p:oleObj>
              </mc:Choice>
              <mc:Fallback>
                <p:oleObj name="Equation" r:id="rId10" imgW="2984500" imgH="7239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264" y="1828629"/>
                        <a:ext cx="2984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477439"/>
              </p:ext>
            </p:extLst>
          </p:nvPr>
        </p:nvGraphicFramePr>
        <p:xfrm>
          <a:off x="1302066" y="2562394"/>
          <a:ext cx="285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857500" imgH="381000" progId="Equation.DSMT4">
                  <p:embed/>
                </p:oleObj>
              </mc:Choice>
              <mc:Fallback>
                <p:oleObj name="Equation" r:id="rId12" imgW="2857500" imgH="381000" progId="Equation.DSMT4">
                  <p:embed/>
                  <p:pic>
                    <p:nvPicPr>
                      <p:cNvPr id="2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066" y="2562394"/>
                        <a:ext cx="28575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596271"/>
              </p:ext>
            </p:extLst>
          </p:nvPr>
        </p:nvGraphicFramePr>
        <p:xfrm>
          <a:off x="1983811" y="3099393"/>
          <a:ext cx="2324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2324100" imgH="381000" progId="Equation.DSMT4">
                  <p:embed/>
                </p:oleObj>
              </mc:Choice>
              <mc:Fallback>
                <p:oleObj name="Equation" r:id="rId14" imgW="2324100" imgH="381000" progId="Equation.DSMT4">
                  <p:embed/>
                  <p:pic>
                    <p:nvPicPr>
                      <p:cNvPr id="2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811" y="3099393"/>
                        <a:ext cx="23241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857582"/>
              </p:ext>
            </p:extLst>
          </p:nvPr>
        </p:nvGraphicFramePr>
        <p:xfrm>
          <a:off x="1983811" y="3572676"/>
          <a:ext cx="2489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2489200" imgH="482600" progId="Equation.DSMT4">
                  <p:embed/>
                </p:oleObj>
              </mc:Choice>
              <mc:Fallback>
                <p:oleObj name="Equation" r:id="rId16" imgW="2489200" imgH="48260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3811" y="3572676"/>
                        <a:ext cx="2489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232839"/>
              </p:ext>
            </p:extLst>
          </p:nvPr>
        </p:nvGraphicFramePr>
        <p:xfrm>
          <a:off x="2071940" y="4132271"/>
          <a:ext cx="736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736280" imgH="317362" progId="Equation.DSMT4">
                  <p:embed/>
                </p:oleObj>
              </mc:Choice>
              <mc:Fallback>
                <p:oleObj name="Equation" r:id="rId18" imgW="736280" imgH="317362" progId="Equation.DSMT4">
                  <p:embed/>
                  <p:pic>
                    <p:nvPicPr>
                      <p:cNvPr id="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940" y="4132271"/>
                        <a:ext cx="736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919574"/>
              </p:ext>
            </p:extLst>
          </p:nvPr>
        </p:nvGraphicFramePr>
        <p:xfrm>
          <a:off x="3058283" y="4129458"/>
          <a:ext cx="142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422400" imgH="393700" progId="Equation.DSMT4">
                  <p:embed/>
                </p:oleObj>
              </mc:Choice>
              <mc:Fallback>
                <p:oleObj name="Equation" r:id="rId20" imgW="1422400" imgH="393700" progId="Equation.DSMT4">
                  <p:embed/>
                  <p:pic>
                    <p:nvPicPr>
                      <p:cNvPr id="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8283" y="4129458"/>
                        <a:ext cx="142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948164"/>
              </p:ext>
            </p:extLst>
          </p:nvPr>
        </p:nvGraphicFramePr>
        <p:xfrm>
          <a:off x="242901" y="4653072"/>
          <a:ext cx="1646238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866600" imgH="317160" progId="Equation.DSMT4">
                  <p:embed/>
                </p:oleObj>
              </mc:Choice>
              <mc:Fallback>
                <p:oleObj name="Equation" r:id="rId22" imgW="1866600" imgH="31716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901" y="4653072"/>
                        <a:ext cx="1646238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697697"/>
              </p:ext>
            </p:extLst>
          </p:nvPr>
        </p:nvGraphicFramePr>
        <p:xfrm>
          <a:off x="733891" y="4983172"/>
          <a:ext cx="2160383" cy="5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2451100" imgH="596900" progId="Equation.DSMT4">
                  <p:embed/>
                </p:oleObj>
              </mc:Choice>
              <mc:Fallback>
                <p:oleObj name="Equation" r:id="rId24" imgW="2451100" imgH="596900" progId="Equation.DSMT4">
                  <p:embed/>
                  <p:pic>
                    <p:nvPicPr>
                      <p:cNvPr id="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891" y="4983172"/>
                        <a:ext cx="2160383" cy="52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70444"/>
              </p:ext>
            </p:extLst>
          </p:nvPr>
        </p:nvGraphicFramePr>
        <p:xfrm>
          <a:off x="902234" y="5491841"/>
          <a:ext cx="1925315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2184400" imgH="444500" progId="Equation.DSMT4">
                  <p:embed/>
                </p:oleObj>
              </mc:Choice>
              <mc:Fallback>
                <p:oleObj name="Equation" r:id="rId26" imgW="2184400" imgH="444500" progId="Equation.DSMT4">
                  <p:embed/>
                  <p:pic>
                    <p:nvPicPr>
                      <p:cNvPr id="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234" y="5491841"/>
                        <a:ext cx="1925315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918387"/>
              </p:ext>
            </p:extLst>
          </p:nvPr>
        </p:nvGraphicFramePr>
        <p:xfrm>
          <a:off x="1349981" y="5940274"/>
          <a:ext cx="1477568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1675673" imgH="444307" progId="Equation.DSMT4">
                  <p:embed/>
                </p:oleObj>
              </mc:Choice>
              <mc:Fallback>
                <p:oleObj name="Equation" r:id="rId28" imgW="1675673" imgH="444307" progId="Equation.DSMT4">
                  <p:embed/>
                  <p:pic>
                    <p:nvPicPr>
                      <p:cNvPr id="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981" y="5940274"/>
                        <a:ext cx="1477568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525272"/>
              </p:ext>
            </p:extLst>
          </p:nvPr>
        </p:nvGraphicFramePr>
        <p:xfrm>
          <a:off x="1752954" y="6420779"/>
          <a:ext cx="1074595" cy="27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1218671" imgH="317362" progId="Equation.DSMT4">
                  <p:embed/>
                </p:oleObj>
              </mc:Choice>
              <mc:Fallback>
                <p:oleObj name="Equation" r:id="rId30" imgW="1218671" imgH="317362" progId="Equation.DSMT4">
                  <p:embed/>
                  <p:pic>
                    <p:nvPicPr>
                      <p:cNvPr id="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954" y="6420779"/>
                        <a:ext cx="1074595" cy="279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01174"/>
              </p:ext>
            </p:extLst>
          </p:nvPr>
        </p:nvGraphicFramePr>
        <p:xfrm>
          <a:off x="3800331" y="4647094"/>
          <a:ext cx="660428" cy="279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748975" imgH="317362" progId="Equation.DSMT4">
                  <p:embed/>
                </p:oleObj>
              </mc:Choice>
              <mc:Fallback>
                <p:oleObj name="Equation" r:id="rId32" imgW="748975" imgH="317362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331" y="4647094"/>
                        <a:ext cx="660428" cy="279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63368"/>
              </p:ext>
            </p:extLst>
          </p:nvPr>
        </p:nvGraphicFramePr>
        <p:xfrm>
          <a:off x="3665063" y="4984310"/>
          <a:ext cx="2182770" cy="52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2476500" imgH="596900" progId="Equation.DSMT4">
                  <p:embed/>
                </p:oleObj>
              </mc:Choice>
              <mc:Fallback>
                <p:oleObj name="Equation" r:id="rId34" imgW="2476500" imgH="596900" progId="Equation.DSMT4">
                  <p:embed/>
                  <p:pic>
                    <p:nvPicPr>
                      <p:cNvPr id="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063" y="4984310"/>
                        <a:ext cx="2182770" cy="52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06139"/>
              </p:ext>
            </p:extLst>
          </p:nvPr>
        </p:nvGraphicFramePr>
        <p:xfrm>
          <a:off x="4064517" y="5487419"/>
          <a:ext cx="1768604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2005729" imgH="444307" progId="Equation.DSMT4">
                  <p:embed/>
                </p:oleObj>
              </mc:Choice>
              <mc:Fallback>
                <p:oleObj name="Equation" r:id="rId36" imgW="2005729" imgH="444307" progId="Equation.DSMT4">
                  <p:embed/>
                  <p:pic>
                    <p:nvPicPr>
                      <p:cNvPr id="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517" y="5487419"/>
                        <a:ext cx="1768604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773110"/>
              </p:ext>
            </p:extLst>
          </p:nvPr>
        </p:nvGraphicFramePr>
        <p:xfrm>
          <a:off x="4491165" y="5911758"/>
          <a:ext cx="1332050" cy="391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1511300" imgH="444500" progId="Equation.DSMT4">
                  <p:embed/>
                </p:oleObj>
              </mc:Choice>
              <mc:Fallback>
                <p:oleObj name="Equation" r:id="rId38" imgW="1511300" imgH="444500" progId="Equation.DSMT4">
                  <p:embed/>
                  <p:pic>
                    <p:nvPicPr>
                      <p:cNvPr id="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165" y="5911758"/>
                        <a:ext cx="1332050" cy="3917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00852"/>
              </p:ext>
            </p:extLst>
          </p:nvPr>
        </p:nvGraphicFramePr>
        <p:xfrm>
          <a:off x="4726233" y="6402027"/>
          <a:ext cx="1096982" cy="268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1244600" imgH="304800" progId="Equation.DSMT4">
                  <p:embed/>
                </p:oleObj>
              </mc:Choice>
              <mc:Fallback>
                <p:oleObj name="Equation" r:id="rId40" imgW="1244600" imgH="304800" progId="Equation.DSMT4">
                  <p:embed/>
                  <p:pic>
                    <p:nvPicPr>
                      <p:cNvPr id="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233" y="6402027"/>
                        <a:ext cx="1096982" cy="2686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069789" y="4852311"/>
            <a:ext cx="2560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>
                <a:solidFill>
                  <a:srgbClr val="FF0000"/>
                </a:solidFill>
              </a:rPr>
              <a:t>n</a:t>
            </a:r>
            <a:r>
              <a:rPr lang="en-CA" sz="2400" dirty="0">
                <a:solidFill>
                  <a:srgbClr val="FF0000"/>
                </a:solidFill>
              </a:rPr>
              <a:t> = 2 is an </a:t>
            </a:r>
          </a:p>
          <a:p>
            <a:r>
              <a:rPr lang="en-CA" sz="2400" dirty="0">
                <a:solidFill>
                  <a:srgbClr val="FF0000"/>
                </a:solidFill>
              </a:rPr>
              <a:t>Extraneous root.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069790" y="5749709"/>
            <a:ext cx="2628938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600" dirty="0">
                <a:solidFill>
                  <a:srgbClr val="FF0000"/>
                </a:solidFill>
              </a:rPr>
              <a:t>Therefore, </a:t>
            </a:r>
            <a:r>
              <a:rPr lang="en-CA" sz="2600" i="1" dirty="0">
                <a:solidFill>
                  <a:srgbClr val="FF0000"/>
                </a:solidFill>
              </a:rPr>
              <a:t>n</a:t>
            </a:r>
            <a:r>
              <a:rPr lang="en-CA" sz="2600" dirty="0">
                <a:solidFill>
                  <a:srgbClr val="FF0000"/>
                </a:solidFill>
              </a:rPr>
              <a:t> = 9 is the solution.</a:t>
            </a:r>
          </a:p>
        </p:txBody>
      </p:sp>
      <p:graphicFrame>
        <p:nvGraphicFramePr>
          <p:cNvPr id="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405141"/>
              </p:ext>
            </p:extLst>
          </p:nvPr>
        </p:nvGraphicFramePr>
        <p:xfrm>
          <a:off x="5624853" y="1335761"/>
          <a:ext cx="2489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2" imgW="2489200" imgH="495300" progId="Equation.DSMT4">
                  <p:embed/>
                </p:oleObj>
              </mc:Choice>
              <mc:Fallback>
                <p:oleObj name="Equation" r:id="rId42" imgW="2489200" imgH="495300" progId="Equation.DSMT4">
                  <p:embed/>
                  <p:pic>
                    <p:nvPicPr>
                      <p:cNvPr id="4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53" y="1335761"/>
                        <a:ext cx="24892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30747"/>
              </p:ext>
            </p:extLst>
          </p:nvPr>
        </p:nvGraphicFramePr>
        <p:xfrm>
          <a:off x="5347259" y="1788559"/>
          <a:ext cx="3017510" cy="733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4" imgW="3289300" imgH="800100" progId="Equation.DSMT4">
                  <p:embed/>
                </p:oleObj>
              </mc:Choice>
              <mc:Fallback>
                <p:oleObj name="Equation" r:id="rId44" imgW="3289300" imgH="800100" progId="Equation.DSMT4">
                  <p:embed/>
                  <p:pic>
                    <p:nvPicPr>
                      <p:cNvPr id="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259" y="1788559"/>
                        <a:ext cx="3017510" cy="7339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860641"/>
              </p:ext>
            </p:extLst>
          </p:nvPr>
        </p:nvGraphicFramePr>
        <p:xfrm>
          <a:off x="5188022" y="2459602"/>
          <a:ext cx="3429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6" imgW="3429000" imgH="381000" progId="Equation.DSMT4">
                  <p:embed/>
                </p:oleObj>
              </mc:Choice>
              <mc:Fallback>
                <p:oleObj name="Equation" r:id="rId46" imgW="3429000" imgH="381000" progId="Equation.DSMT4">
                  <p:embed/>
                  <p:pic>
                    <p:nvPicPr>
                      <p:cNvPr id="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022" y="2459602"/>
                        <a:ext cx="3429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32233"/>
              </p:ext>
            </p:extLst>
          </p:nvPr>
        </p:nvGraphicFramePr>
        <p:xfrm>
          <a:off x="6013522" y="2940643"/>
          <a:ext cx="1778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8" imgW="1777229" imgH="317362" progId="Equation.DSMT4">
                  <p:embed/>
                </p:oleObj>
              </mc:Choice>
              <mc:Fallback>
                <p:oleObj name="Equation" r:id="rId48" imgW="1777229" imgH="317362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3522" y="2940643"/>
                        <a:ext cx="1778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68134"/>
              </p:ext>
            </p:extLst>
          </p:nvPr>
        </p:nvGraphicFramePr>
        <p:xfrm>
          <a:off x="5624853" y="3377444"/>
          <a:ext cx="1485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0" imgW="1485255" imgH="317362" progId="Equation.DSMT4">
                  <p:embed/>
                </p:oleObj>
              </mc:Choice>
              <mc:Fallback>
                <p:oleObj name="Equation" r:id="rId50" imgW="1485255" imgH="317362" progId="Equation.DSMT4">
                  <p:embed/>
                  <p:pic>
                    <p:nvPicPr>
                      <p:cNvPr id="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853" y="3377444"/>
                        <a:ext cx="1485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444795"/>
              </p:ext>
            </p:extLst>
          </p:nvPr>
        </p:nvGraphicFramePr>
        <p:xfrm>
          <a:off x="5703820" y="3687866"/>
          <a:ext cx="1041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2" imgW="1041400" imgH="825500" progId="Equation.DSMT4">
                  <p:embed/>
                </p:oleObj>
              </mc:Choice>
              <mc:Fallback>
                <p:oleObj name="Equation" r:id="rId52" imgW="1041400" imgH="825500" progId="Equation.DSMT4">
                  <p:embed/>
                  <p:pic>
                    <p:nvPicPr>
                      <p:cNvPr id="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20" y="3687866"/>
                        <a:ext cx="1041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371353" y="4523158"/>
            <a:ext cx="5645426" cy="2334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179634"/>
              </p:ext>
            </p:extLst>
          </p:nvPr>
        </p:nvGraphicFramePr>
        <p:xfrm>
          <a:off x="4027406" y="4877309"/>
          <a:ext cx="44037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4" imgW="5486400" imgH="672840" progId="Equation.DSMT4">
                  <p:embed/>
                </p:oleObj>
              </mc:Choice>
              <mc:Fallback>
                <p:oleObj name="Equation" r:id="rId54" imgW="5486400" imgH="672840" progId="Equation.DSMT4">
                  <p:embed/>
                  <p:pic>
                    <p:nvPicPr>
                      <p:cNvPr id="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06" y="4877309"/>
                        <a:ext cx="4403725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855094"/>
              </p:ext>
            </p:extLst>
          </p:nvPr>
        </p:nvGraphicFramePr>
        <p:xfrm>
          <a:off x="4965120" y="5458192"/>
          <a:ext cx="3180737" cy="39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56" imgW="3556000" imgH="444500" progId="Equation.DSMT4">
                  <p:embed/>
                </p:oleObj>
              </mc:Choice>
              <mc:Fallback>
                <p:oleObj name="Equation" r:id="rId56" imgW="3556000" imgH="444500" progId="Equation.DSMT4">
                  <p:embed/>
                  <p:pic>
                    <p:nvPicPr>
                      <p:cNvPr id="5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120" y="5458192"/>
                        <a:ext cx="3180737" cy="3975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709533"/>
              </p:ext>
            </p:extLst>
          </p:nvPr>
        </p:nvGraphicFramePr>
        <p:xfrm>
          <a:off x="5315589" y="5901812"/>
          <a:ext cx="2898162" cy="42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8" imgW="3060700" imgH="444500" progId="Equation.DSMT4">
                  <p:embed/>
                </p:oleObj>
              </mc:Choice>
              <mc:Fallback>
                <p:oleObj name="Equation" r:id="rId58" imgW="3060700" imgH="444500" progId="Equation.DSMT4">
                  <p:embed/>
                  <p:pic>
                    <p:nvPicPr>
                      <p:cNvPr id="5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5589" y="5901812"/>
                        <a:ext cx="2898162" cy="4208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1179585"/>
              </p:ext>
            </p:extLst>
          </p:nvPr>
        </p:nvGraphicFramePr>
        <p:xfrm>
          <a:off x="5979784" y="6427743"/>
          <a:ext cx="22860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60" imgW="2286000" imgH="317500" progId="Equation.DSMT4">
                  <p:embed/>
                </p:oleObj>
              </mc:Choice>
              <mc:Fallback>
                <p:oleObj name="Equation" r:id="rId60" imgW="2286000" imgH="317500" progId="Equation.DSMT4">
                  <p:embed/>
                  <p:pic>
                    <p:nvPicPr>
                      <p:cNvPr id="5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784" y="6427743"/>
                        <a:ext cx="22860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5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418"/>
            <a:ext cx="7467600" cy="612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iv) Cases with No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2413" y="865188"/>
            <a:ext cx="8513762" cy="13208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Isolate the root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If the other side is a negative constant, then there will be no solution (No intersection)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CA" dirty="0"/>
              <a:t>If there are no intersections, then no solutions!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03225" y="2098675"/>
          <a:ext cx="2247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180588" imgH="253890" progId="Equation.DSMT4">
                  <p:embed/>
                </p:oleObj>
              </mc:Choice>
              <mc:Fallback>
                <p:oleObj name="Equation" r:id="rId4" imgW="1180588" imgH="25389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098675"/>
                        <a:ext cx="2247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801816"/>
              </p:ext>
            </p:extLst>
          </p:nvPr>
        </p:nvGraphicFramePr>
        <p:xfrm>
          <a:off x="4651375" y="2151157"/>
          <a:ext cx="21256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117115" imgH="253890" progId="Equation.DSMT4">
                  <p:embed/>
                </p:oleObj>
              </mc:Choice>
              <mc:Fallback>
                <p:oleObj name="Equation" r:id="rId6" imgW="1117115" imgH="25389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2151157"/>
                        <a:ext cx="2125663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169988" y="2627313"/>
          <a:ext cx="16922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888614" imgH="241195" progId="Equation.DSMT4">
                  <p:embed/>
                </p:oleObj>
              </mc:Choice>
              <mc:Fallback>
                <p:oleObj name="Equation" r:id="rId8" imgW="888614" imgH="241195" progId="Equation.DSMT4">
                  <p:embed/>
                  <p:pic>
                    <p:nvPicPr>
                      <p:cNvPr id="61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2627313"/>
                        <a:ext cx="1692275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8"/>
          <p:cNvGrpSpPr>
            <a:grpSpLocks noChangeAspect="1"/>
          </p:cNvGrpSpPr>
          <p:nvPr/>
        </p:nvGrpSpPr>
        <p:grpSpPr bwMode="auto">
          <a:xfrm>
            <a:off x="122238" y="3160713"/>
            <a:ext cx="3467100" cy="3402012"/>
            <a:chOff x="77" y="1991"/>
            <a:chExt cx="2184" cy="2143"/>
          </a:xfrm>
        </p:grpSpPr>
        <p:sp>
          <p:nvSpPr>
            <p:cNvPr id="6229" name="AutoShape 7"/>
            <p:cNvSpPr>
              <a:spLocks noChangeAspect="1" noChangeArrowheads="1" noTextEdit="1"/>
            </p:cNvSpPr>
            <p:nvPr/>
          </p:nvSpPr>
          <p:spPr bwMode="auto">
            <a:xfrm>
              <a:off x="186" y="1995"/>
              <a:ext cx="1894" cy="2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0" name="Rectangle 9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31" name="Line 10"/>
            <p:cNvSpPr>
              <a:spLocks noChangeShapeType="1"/>
            </p:cNvSpPr>
            <p:nvPr/>
          </p:nvSpPr>
          <p:spPr bwMode="auto">
            <a:xfrm flipV="1">
              <a:off x="37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2" name="Line 11"/>
            <p:cNvSpPr>
              <a:spLocks noChangeShapeType="1"/>
            </p:cNvSpPr>
            <p:nvPr/>
          </p:nvSpPr>
          <p:spPr bwMode="auto">
            <a:xfrm flipV="1">
              <a:off x="37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3" name="Line 12"/>
            <p:cNvSpPr>
              <a:spLocks noChangeShapeType="1"/>
            </p:cNvSpPr>
            <p:nvPr/>
          </p:nvSpPr>
          <p:spPr bwMode="auto">
            <a:xfrm flipV="1">
              <a:off x="565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4" name="Line 13"/>
            <p:cNvSpPr>
              <a:spLocks noChangeShapeType="1"/>
            </p:cNvSpPr>
            <p:nvPr/>
          </p:nvSpPr>
          <p:spPr bwMode="auto">
            <a:xfrm flipV="1">
              <a:off x="56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5" name="Line 14"/>
            <p:cNvSpPr>
              <a:spLocks noChangeShapeType="1"/>
            </p:cNvSpPr>
            <p:nvPr/>
          </p:nvSpPr>
          <p:spPr bwMode="auto">
            <a:xfrm flipV="1">
              <a:off x="754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6" name="Line 15"/>
            <p:cNvSpPr>
              <a:spLocks noChangeShapeType="1"/>
            </p:cNvSpPr>
            <p:nvPr/>
          </p:nvSpPr>
          <p:spPr bwMode="auto">
            <a:xfrm flipV="1">
              <a:off x="756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7" name="Line 16"/>
            <p:cNvSpPr>
              <a:spLocks noChangeShapeType="1"/>
            </p:cNvSpPr>
            <p:nvPr/>
          </p:nvSpPr>
          <p:spPr bwMode="auto">
            <a:xfrm flipV="1">
              <a:off x="942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8" name="Line 17"/>
            <p:cNvSpPr>
              <a:spLocks noChangeShapeType="1"/>
            </p:cNvSpPr>
            <p:nvPr/>
          </p:nvSpPr>
          <p:spPr bwMode="auto">
            <a:xfrm flipV="1">
              <a:off x="944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39" name="Line 18"/>
            <p:cNvSpPr>
              <a:spLocks noChangeShapeType="1"/>
            </p:cNvSpPr>
            <p:nvPr/>
          </p:nvSpPr>
          <p:spPr bwMode="auto">
            <a:xfrm flipV="1">
              <a:off x="1320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0" name="Line 19"/>
            <p:cNvSpPr>
              <a:spLocks noChangeShapeType="1"/>
            </p:cNvSpPr>
            <p:nvPr/>
          </p:nvSpPr>
          <p:spPr bwMode="auto">
            <a:xfrm flipV="1">
              <a:off x="1322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1" name="Line 20"/>
            <p:cNvSpPr>
              <a:spLocks noChangeShapeType="1"/>
            </p:cNvSpPr>
            <p:nvPr/>
          </p:nvSpPr>
          <p:spPr bwMode="auto">
            <a:xfrm flipV="1">
              <a:off x="150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2" name="Line 21"/>
            <p:cNvSpPr>
              <a:spLocks noChangeShapeType="1"/>
            </p:cNvSpPr>
            <p:nvPr/>
          </p:nvSpPr>
          <p:spPr bwMode="auto">
            <a:xfrm flipV="1">
              <a:off x="1510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3" name="Line 22"/>
            <p:cNvSpPr>
              <a:spLocks noChangeShapeType="1"/>
            </p:cNvSpPr>
            <p:nvPr/>
          </p:nvSpPr>
          <p:spPr bwMode="auto">
            <a:xfrm flipV="1">
              <a:off x="1697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4" name="Line 23"/>
            <p:cNvSpPr>
              <a:spLocks noChangeShapeType="1"/>
            </p:cNvSpPr>
            <p:nvPr/>
          </p:nvSpPr>
          <p:spPr bwMode="auto">
            <a:xfrm flipV="1">
              <a:off x="1699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5" name="Line 24"/>
            <p:cNvSpPr>
              <a:spLocks noChangeShapeType="1"/>
            </p:cNvSpPr>
            <p:nvPr/>
          </p:nvSpPr>
          <p:spPr bwMode="auto">
            <a:xfrm flipV="1">
              <a:off x="1886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6" name="Line 25"/>
            <p:cNvSpPr>
              <a:spLocks noChangeShapeType="1"/>
            </p:cNvSpPr>
            <p:nvPr/>
          </p:nvSpPr>
          <p:spPr bwMode="auto">
            <a:xfrm flipV="1">
              <a:off x="1888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7" name="Line 26"/>
            <p:cNvSpPr>
              <a:spLocks noChangeShapeType="1"/>
            </p:cNvSpPr>
            <p:nvPr/>
          </p:nvSpPr>
          <p:spPr bwMode="auto">
            <a:xfrm>
              <a:off x="190" y="394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8" name="Line 27"/>
            <p:cNvSpPr>
              <a:spLocks noChangeShapeType="1"/>
            </p:cNvSpPr>
            <p:nvPr/>
          </p:nvSpPr>
          <p:spPr bwMode="auto">
            <a:xfrm>
              <a:off x="190" y="3951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49" name="Line 28"/>
            <p:cNvSpPr>
              <a:spLocks noChangeShapeType="1"/>
            </p:cNvSpPr>
            <p:nvPr/>
          </p:nvSpPr>
          <p:spPr bwMode="auto">
            <a:xfrm>
              <a:off x="190" y="376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0" name="Line 29"/>
            <p:cNvSpPr>
              <a:spLocks noChangeShapeType="1"/>
            </p:cNvSpPr>
            <p:nvPr/>
          </p:nvSpPr>
          <p:spPr bwMode="auto">
            <a:xfrm>
              <a:off x="190" y="377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1" name="Line 30"/>
            <p:cNvSpPr>
              <a:spLocks noChangeShapeType="1"/>
            </p:cNvSpPr>
            <p:nvPr/>
          </p:nvSpPr>
          <p:spPr bwMode="auto">
            <a:xfrm>
              <a:off x="190" y="359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2" name="Line 31"/>
            <p:cNvSpPr>
              <a:spLocks noChangeShapeType="1"/>
            </p:cNvSpPr>
            <p:nvPr/>
          </p:nvSpPr>
          <p:spPr bwMode="auto">
            <a:xfrm>
              <a:off x="190" y="3596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3" name="Line 32"/>
            <p:cNvSpPr>
              <a:spLocks noChangeShapeType="1"/>
            </p:cNvSpPr>
            <p:nvPr/>
          </p:nvSpPr>
          <p:spPr bwMode="auto">
            <a:xfrm>
              <a:off x="190" y="341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4" name="Line 33"/>
            <p:cNvSpPr>
              <a:spLocks noChangeShapeType="1"/>
            </p:cNvSpPr>
            <p:nvPr/>
          </p:nvSpPr>
          <p:spPr bwMode="auto">
            <a:xfrm>
              <a:off x="190" y="341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5" name="Line 34"/>
            <p:cNvSpPr>
              <a:spLocks noChangeShapeType="1"/>
            </p:cNvSpPr>
            <p:nvPr/>
          </p:nvSpPr>
          <p:spPr bwMode="auto">
            <a:xfrm>
              <a:off x="190" y="323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6" name="Line 35"/>
            <p:cNvSpPr>
              <a:spLocks noChangeShapeType="1"/>
            </p:cNvSpPr>
            <p:nvPr/>
          </p:nvSpPr>
          <p:spPr bwMode="auto">
            <a:xfrm>
              <a:off x="190" y="324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7" name="Line 36"/>
            <p:cNvSpPr>
              <a:spLocks noChangeShapeType="1"/>
            </p:cNvSpPr>
            <p:nvPr/>
          </p:nvSpPr>
          <p:spPr bwMode="auto">
            <a:xfrm>
              <a:off x="190" y="288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8" name="Line 37"/>
            <p:cNvSpPr>
              <a:spLocks noChangeShapeType="1"/>
            </p:cNvSpPr>
            <p:nvPr/>
          </p:nvSpPr>
          <p:spPr bwMode="auto">
            <a:xfrm>
              <a:off x="190" y="288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59" name="Line 38"/>
            <p:cNvSpPr>
              <a:spLocks noChangeShapeType="1"/>
            </p:cNvSpPr>
            <p:nvPr/>
          </p:nvSpPr>
          <p:spPr bwMode="auto">
            <a:xfrm>
              <a:off x="190" y="270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0" name="Line 39"/>
            <p:cNvSpPr>
              <a:spLocks noChangeShapeType="1"/>
            </p:cNvSpPr>
            <p:nvPr/>
          </p:nvSpPr>
          <p:spPr bwMode="auto">
            <a:xfrm>
              <a:off x="190" y="2712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1" name="Line 40"/>
            <p:cNvSpPr>
              <a:spLocks noChangeShapeType="1"/>
            </p:cNvSpPr>
            <p:nvPr/>
          </p:nvSpPr>
          <p:spPr bwMode="auto">
            <a:xfrm>
              <a:off x="190" y="2529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2" name="Line 41"/>
            <p:cNvSpPr>
              <a:spLocks noChangeShapeType="1"/>
            </p:cNvSpPr>
            <p:nvPr/>
          </p:nvSpPr>
          <p:spPr bwMode="auto">
            <a:xfrm>
              <a:off x="190" y="253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3" name="Line 42"/>
            <p:cNvSpPr>
              <a:spLocks noChangeShapeType="1"/>
            </p:cNvSpPr>
            <p:nvPr/>
          </p:nvSpPr>
          <p:spPr bwMode="auto">
            <a:xfrm>
              <a:off x="190" y="235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4" name="Line 43"/>
            <p:cNvSpPr>
              <a:spLocks noChangeShapeType="1"/>
            </p:cNvSpPr>
            <p:nvPr/>
          </p:nvSpPr>
          <p:spPr bwMode="auto">
            <a:xfrm>
              <a:off x="190" y="235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5" name="Line 44"/>
            <p:cNvSpPr>
              <a:spLocks noChangeShapeType="1"/>
            </p:cNvSpPr>
            <p:nvPr/>
          </p:nvSpPr>
          <p:spPr bwMode="auto">
            <a:xfrm>
              <a:off x="190" y="2174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6" name="Line 45"/>
            <p:cNvSpPr>
              <a:spLocks noChangeShapeType="1"/>
            </p:cNvSpPr>
            <p:nvPr/>
          </p:nvSpPr>
          <p:spPr bwMode="auto">
            <a:xfrm>
              <a:off x="190" y="2178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7" name="Line 46"/>
            <p:cNvSpPr>
              <a:spLocks noChangeShapeType="1"/>
            </p:cNvSpPr>
            <p:nvPr/>
          </p:nvSpPr>
          <p:spPr bwMode="auto">
            <a:xfrm>
              <a:off x="190" y="3055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8" name="Line 47"/>
            <p:cNvSpPr>
              <a:spLocks noChangeShapeType="1"/>
            </p:cNvSpPr>
            <p:nvPr/>
          </p:nvSpPr>
          <p:spPr bwMode="auto">
            <a:xfrm>
              <a:off x="190" y="3059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69" name="Line 48"/>
            <p:cNvSpPr>
              <a:spLocks noChangeShapeType="1"/>
            </p:cNvSpPr>
            <p:nvPr/>
          </p:nvSpPr>
          <p:spPr bwMode="auto">
            <a:xfrm>
              <a:off x="190" y="3063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0" name="Line 49"/>
            <p:cNvSpPr>
              <a:spLocks noChangeShapeType="1"/>
            </p:cNvSpPr>
            <p:nvPr/>
          </p:nvSpPr>
          <p:spPr bwMode="auto">
            <a:xfrm>
              <a:off x="190" y="3067"/>
              <a:ext cx="1888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1" name="Rectangle 50"/>
            <p:cNvSpPr>
              <a:spLocks noChangeArrowheads="1"/>
            </p:cNvSpPr>
            <p:nvPr/>
          </p:nvSpPr>
          <p:spPr bwMode="auto">
            <a:xfrm>
              <a:off x="2040" y="2935"/>
              <a:ext cx="3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272" name="Freeform 51"/>
            <p:cNvSpPr>
              <a:spLocks/>
            </p:cNvSpPr>
            <p:nvPr/>
          </p:nvSpPr>
          <p:spPr bwMode="auto">
            <a:xfrm>
              <a:off x="2058" y="3027"/>
              <a:ext cx="16" cy="71"/>
            </a:xfrm>
            <a:custGeom>
              <a:avLst/>
              <a:gdLst>
                <a:gd name="T0" fmla="*/ 0 w 16"/>
                <a:gd name="T1" fmla="*/ 0 h 71"/>
                <a:gd name="T2" fmla="*/ 16 w 16"/>
                <a:gd name="T3" fmla="*/ 36 h 71"/>
                <a:gd name="T4" fmla="*/ 0 w 16"/>
                <a:gd name="T5" fmla="*/ 71 h 71"/>
                <a:gd name="T6" fmla="*/ 0 w 16"/>
                <a:gd name="T7" fmla="*/ 0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71"/>
                <a:gd name="T14" fmla="*/ 16 w 16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71">
                  <a:moveTo>
                    <a:pt x="0" y="0"/>
                  </a:moveTo>
                  <a:lnTo>
                    <a:pt x="16" y="36"/>
                  </a:lnTo>
                  <a:lnTo>
                    <a:pt x="0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73" name="Line 52"/>
            <p:cNvSpPr>
              <a:spLocks noChangeShapeType="1"/>
            </p:cNvSpPr>
            <p:nvPr/>
          </p:nvSpPr>
          <p:spPr bwMode="auto">
            <a:xfrm flipV="1">
              <a:off x="1129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4" name="Line 53"/>
            <p:cNvSpPr>
              <a:spLocks noChangeShapeType="1"/>
            </p:cNvSpPr>
            <p:nvPr/>
          </p:nvSpPr>
          <p:spPr bwMode="auto">
            <a:xfrm flipV="1">
              <a:off x="1131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5" name="Line 54"/>
            <p:cNvSpPr>
              <a:spLocks noChangeShapeType="1"/>
            </p:cNvSpPr>
            <p:nvPr/>
          </p:nvSpPr>
          <p:spPr bwMode="auto">
            <a:xfrm flipV="1">
              <a:off x="1133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6" name="Line 55"/>
            <p:cNvSpPr>
              <a:spLocks noChangeShapeType="1"/>
            </p:cNvSpPr>
            <p:nvPr/>
          </p:nvSpPr>
          <p:spPr bwMode="auto">
            <a:xfrm flipV="1">
              <a:off x="1135" y="1999"/>
              <a:ext cx="1" cy="2127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77" name="Rectangle 56"/>
            <p:cNvSpPr>
              <a:spLocks noChangeArrowheads="1"/>
            </p:cNvSpPr>
            <p:nvPr/>
          </p:nvSpPr>
          <p:spPr bwMode="auto">
            <a:xfrm>
              <a:off x="1155" y="1991"/>
              <a:ext cx="31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278" name="Freeform 57"/>
            <p:cNvSpPr>
              <a:spLocks/>
            </p:cNvSpPr>
            <p:nvPr/>
          </p:nvSpPr>
          <p:spPr bwMode="auto">
            <a:xfrm>
              <a:off x="1116" y="2003"/>
              <a:ext cx="34" cy="36"/>
            </a:xfrm>
            <a:custGeom>
              <a:avLst/>
              <a:gdLst>
                <a:gd name="T0" fmla="*/ 0 w 34"/>
                <a:gd name="T1" fmla="*/ 36 h 36"/>
                <a:gd name="T2" fmla="*/ 17 w 34"/>
                <a:gd name="T3" fmla="*/ 0 h 36"/>
                <a:gd name="T4" fmla="*/ 34 w 34"/>
                <a:gd name="T5" fmla="*/ 36 h 36"/>
                <a:gd name="T6" fmla="*/ 0 w 34"/>
                <a:gd name="T7" fmla="*/ 36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6"/>
                <a:gd name="T14" fmla="*/ 34 w 34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6">
                  <a:moveTo>
                    <a:pt x="0" y="36"/>
                  </a:moveTo>
                  <a:lnTo>
                    <a:pt x="17" y="0"/>
                  </a:lnTo>
                  <a:lnTo>
                    <a:pt x="34" y="36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79" name="Rectangle 58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80" name="Line 59"/>
            <p:cNvSpPr>
              <a:spLocks noChangeShapeType="1"/>
            </p:cNvSpPr>
            <p:nvPr/>
          </p:nvSpPr>
          <p:spPr bwMode="auto">
            <a:xfrm>
              <a:off x="378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1" name="Rectangle 60"/>
            <p:cNvSpPr>
              <a:spLocks noChangeArrowheads="1"/>
            </p:cNvSpPr>
            <p:nvPr/>
          </p:nvSpPr>
          <p:spPr bwMode="auto">
            <a:xfrm>
              <a:off x="360" y="3086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82" name="Line 61"/>
            <p:cNvSpPr>
              <a:spLocks noChangeShapeType="1"/>
            </p:cNvSpPr>
            <p:nvPr/>
          </p:nvSpPr>
          <p:spPr bwMode="auto">
            <a:xfrm>
              <a:off x="756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3" name="Rectangle 62"/>
            <p:cNvSpPr>
              <a:spLocks noChangeArrowheads="1"/>
            </p:cNvSpPr>
            <p:nvPr/>
          </p:nvSpPr>
          <p:spPr bwMode="auto">
            <a:xfrm>
              <a:off x="737" y="3086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84" name="Rectangle 63"/>
            <p:cNvSpPr>
              <a:spLocks noChangeArrowheads="1"/>
            </p:cNvSpPr>
            <p:nvPr/>
          </p:nvSpPr>
          <p:spPr bwMode="auto">
            <a:xfrm>
              <a:off x="1140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85" name="Line 64"/>
            <p:cNvSpPr>
              <a:spLocks noChangeShapeType="1"/>
            </p:cNvSpPr>
            <p:nvPr/>
          </p:nvSpPr>
          <p:spPr bwMode="auto">
            <a:xfrm>
              <a:off x="1510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6" name="Rectangle 65"/>
            <p:cNvSpPr>
              <a:spLocks noChangeArrowheads="1"/>
            </p:cNvSpPr>
            <p:nvPr/>
          </p:nvSpPr>
          <p:spPr bwMode="auto">
            <a:xfrm>
              <a:off x="1512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87" name="Line 66"/>
            <p:cNvSpPr>
              <a:spLocks noChangeShapeType="1"/>
            </p:cNvSpPr>
            <p:nvPr/>
          </p:nvSpPr>
          <p:spPr bwMode="auto">
            <a:xfrm>
              <a:off x="1888" y="3043"/>
              <a:ext cx="1" cy="43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88" name="Rectangle 67"/>
            <p:cNvSpPr>
              <a:spLocks noChangeArrowheads="1"/>
            </p:cNvSpPr>
            <p:nvPr/>
          </p:nvSpPr>
          <p:spPr bwMode="auto">
            <a:xfrm>
              <a:off x="1889" y="3086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89" name="Rectangle 68"/>
            <p:cNvSpPr>
              <a:spLocks noChangeArrowheads="1"/>
            </p:cNvSpPr>
            <p:nvPr/>
          </p:nvSpPr>
          <p:spPr bwMode="auto">
            <a:xfrm>
              <a:off x="1085" y="3732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90" name="Line 69"/>
            <p:cNvSpPr>
              <a:spLocks noChangeShapeType="1"/>
            </p:cNvSpPr>
            <p:nvPr/>
          </p:nvSpPr>
          <p:spPr bwMode="auto">
            <a:xfrm>
              <a:off x="1124" y="377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1" name="Rectangle 70"/>
            <p:cNvSpPr>
              <a:spLocks noChangeArrowheads="1"/>
            </p:cNvSpPr>
            <p:nvPr/>
          </p:nvSpPr>
          <p:spPr bwMode="auto">
            <a:xfrm>
              <a:off x="1085" y="3377"/>
              <a:ext cx="5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92" name="Line 71"/>
            <p:cNvSpPr>
              <a:spLocks noChangeShapeType="1"/>
            </p:cNvSpPr>
            <p:nvPr/>
          </p:nvSpPr>
          <p:spPr bwMode="auto">
            <a:xfrm>
              <a:off x="1124" y="3417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3" name="Rectangle 72"/>
            <p:cNvSpPr>
              <a:spLocks noChangeArrowheads="1"/>
            </p:cNvSpPr>
            <p:nvPr/>
          </p:nvSpPr>
          <p:spPr bwMode="auto">
            <a:xfrm>
              <a:off x="1103" y="2672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94" name="Line 73"/>
            <p:cNvSpPr>
              <a:spLocks noChangeShapeType="1"/>
            </p:cNvSpPr>
            <p:nvPr/>
          </p:nvSpPr>
          <p:spPr bwMode="auto">
            <a:xfrm>
              <a:off x="1124" y="271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95" name="Rectangle 74"/>
            <p:cNvSpPr>
              <a:spLocks noChangeArrowheads="1"/>
            </p:cNvSpPr>
            <p:nvPr/>
          </p:nvSpPr>
          <p:spPr bwMode="auto">
            <a:xfrm>
              <a:off x="1103" y="2318"/>
              <a:ext cx="37" cy="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96" name="Line 75"/>
            <p:cNvSpPr>
              <a:spLocks noChangeShapeType="1"/>
            </p:cNvSpPr>
            <p:nvPr/>
          </p:nvSpPr>
          <p:spPr bwMode="auto">
            <a:xfrm>
              <a:off x="1124" y="2357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Freeform 76"/>
            <p:cNvSpPr>
              <a:spLocks/>
            </p:cNvSpPr>
            <p:nvPr/>
          </p:nvSpPr>
          <p:spPr bwMode="auto">
            <a:xfrm>
              <a:off x="1039" y="3011"/>
              <a:ext cx="9" cy="52"/>
            </a:xfrm>
            <a:custGeom>
              <a:avLst/>
              <a:gdLst>
                <a:gd name="T0" fmla="*/ 9 w 5"/>
                <a:gd name="T1" fmla="*/ 0 h 13"/>
                <a:gd name="T2" fmla="*/ 5 w 5"/>
                <a:gd name="T3" fmla="*/ 12 h 13"/>
                <a:gd name="T4" fmla="*/ 2 w 5"/>
                <a:gd name="T5" fmla="*/ 28 h 13"/>
                <a:gd name="T6" fmla="*/ 2 w 5"/>
                <a:gd name="T7" fmla="*/ 36 h 13"/>
                <a:gd name="T8" fmla="*/ 0 w 5"/>
                <a:gd name="T9" fmla="*/ 40 h 13"/>
                <a:gd name="T10" fmla="*/ 0 w 5"/>
                <a:gd name="T11" fmla="*/ 44 h 13"/>
                <a:gd name="T12" fmla="*/ 0 w 5"/>
                <a:gd name="T13" fmla="*/ 48 h 13"/>
                <a:gd name="T14" fmla="*/ 0 w 5"/>
                <a:gd name="T15" fmla="*/ 48 h 13"/>
                <a:gd name="T16" fmla="*/ 0 w 5"/>
                <a:gd name="T17" fmla="*/ 52 h 13"/>
                <a:gd name="T18" fmla="*/ 0 w 5"/>
                <a:gd name="T19" fmla="*/ 52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"/>
                <a:gd name="T31" fmla="*/ 0 h 13"/>
                <a:gd name="T32" fmla="*/ 5 w 5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" h="13">
                  <a:moveTo>
                    <a:pt x="5" y="0"/>
                  </a:moveTo>
                  <a:lnTo>
                    <a:pt x="3" y="3"/>
                  </a:lnTo>
                  <a:lnTo>
                    <a:pt x="1" y="7"/>
                  </a:lnTo>
                  <a:lnTo>
                    <a:pt x="1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7" name="Freeform 77"/>
            <p:cNvSpPr>
              <a:spLocks/>
            </p:cNvSpPr>
            <p:nvPr/>
          </p:nvSpPr>
          <p:spPr bwMode="auto">
            <a:xfrm>
              <a:off x="1048" y="2477"/>
              <a:ext cx="1030" cy="534"/>
            </a:xfrm>
            <a:custGeom>
              <a:avLst/>
              <a:gdLst>
                <a:gd name="T0" fmla="*/ 15 w 557"/>
                <a:gd name="T1" fmla="*/ 498 h 134"/>
                <a:gd name="T2" fmla="*/ 33 w 557"/>
                <a:gd name="T3" fmla="*/ 470 h 134"/>
                <a:gd name="T4" fmla="*/ 52 w 557"/>
                <a:gd name="T5" fmla="*/ 446 h 134"/>
                <a:gd name="T6" fmla="*/ 70 w 557"/>
                <a:gd name="T7" fmla="*/ 426 h 134"/>
                <a:gd name="T8" fmla="*/ 89 w 557"/>
                <a:gd name="T9" fmla="*/ 406 h 134"/>
                <a:gd name="T10" fmla="*/ 107 w 557"/>
                <a:gd name="T11" fmla="*/ 391 h 134"/>
                <a:gd name="T12" fmla="*/ 126 w 557"/>
                <a:gd name="T13" fmla="*/ 375 h 134"/>
                <a:gd name="T14" fmla="*/ 144 w 557"/>
                <a:gd name="T15" fmla="*/ 363 h 134"/>
                <a:gd name="T16" fmla="*/ 163 w 557"/>
                <a:gd name="T17" fmla="*/ 351 h 134"/>
                <a:gd name="T18" fmla="*/ 181 w 557"/>
                <a:gd name="T19" fmla="*/ 335 h 134"/>
                <a:gd name="T20" fmla="*/ 200 w 557"/>
                <a:gd name="T21" fmla="*/ 323 h 134"/>
                <a:gd name="T22" fmla="*/ 218 w 557"/>
                <a:gd name="T23" fmla="*/ 315 h 134"/>
                <a:gd name="T24" fmla="*/ 237 w 557"/>
                <a:gd name="T25" fmla="*/ 303 h 134"/>
                <a:gd name="T26" fmla="*/ 255 w 557"/>
                <a:gd name="T27" fmla="*/ 291 h 134"/>
                <a:gd name="T28" fmla="*/ 274 w 557"/>
                <a:gd name="T29" fmla="*/ 283 h 134"/>
                <a:gd name="T30" fmla="*/ 292 w 557"/>
                <a:gd name="T31" fmla="*/ 271 h 134"/>
                <a:gd name="T32" fmla="*/ 311 w 557"/>
                <a:gd name="T33" fmla="*/ 263 h 134"/>
                <a:gd name="T34" fmla="*/ 329 w 557"/>
                <a:gd name="T35" fmla="*/ 251 h 134"/>
                <a:gd name="T36" fmla="*/ 348 w 557"/>
                <a:gd name="T37" fmla="*/ 243 h 134"/>
                <a:gd name="T38" fmla="*/ 366 w 557"/>
                <a:gd name="T39" fmla="*/ 235 h 134"/>
                <a:gd name="T40" fmla="*/ 385 w 557"/>
                <a:gd name="T41" fmla="*/ 227 h 134"/>
                <a:gd name="T42" fmla="*/ 403 w 557"/>
                <a:gd name="T43" fmla="*/ 219 h 134"/>
                <a:gd name="T44" fmla="*/ 422 w 557"/>
                <a:gd name="T45" fmla="*/ 211 h 134"/>
                <a:gd name="T46" fmla="*/ 440 w 557"/>
                <a:gd name="T47" fmla="*/ 203 h 134"/>
                <a:gd name="T48" fmla="*/ 459 w 557"/>
                <a:gd name="T49" fmla="*/ 195 h 134"/>
                <a:gd name="T50" fmla="*/ 477 w 557"/>
                <a:gd name="T51" fmla="*/ 187 h 134"/>
                <a:gd name="T52" fmla="*/ 496 w 557"/>
                <a:gd name="T53" fmla="*/ 179 h 134"/>
                <a:gd name="T54" fmla="*/ 514 w 557"/>
                <a:gd name="T55" fmla="*/ 171 h 134"/>
                <a:gd name="T56" fmla="*/ 533 w 557"/>
                <a:gd name="T57" fmla="*/ 163 h 134"/>
                <a:gd name="T58" fmla="*/ 551 w 557"/>
                <a:gd name="T59" fmla="*/ 155 h 134"/>
                <a:gd name="T60" fmla="*/ 570 w 557"/>
                <a:gd name="T61" fmla="*/ 147 h 134"/>
                <a:gd name="T62" fmla="*/ 588 w 557"/>
                <a:gd name="T63" fmla="*/ 143 h 134"/>
                <a:gd name="T64" fmla="*/ 607 w 557"/>
                <a:gd name="T65" fmla="*/ 135 h 134"/>
                <a:gd name="T66" fmla="*/ 625 w 557"/>
                <a:gd name="T67" fmla="*/ 128 h 134"/>
                <a:gd name="T68" fmla="*/ 644 w 557"/>
                <a:gd name="T69" fmla="*/ 124 h 134"/>
                <a:gd name="T70" fmla="*/ 662 w 557"/>
                <a:gd name="T71" fmla="*/ 116 h 134"/>
                <a:gd name="T72" fmla="*/ 681 w 557"/>
                <a:gd name="T73" fmla="*/ 108 h 134"/>
                <a:gd name="T74" fmla="*/ 699 w 557"/>
                <a:gd name="T75" fmla="*/ 104 h 134"/>
                <a:gd name="T76" fmla="*/ 717 w 557"/>
                <a:gd name="T77" fmla="*/ 96 h 134"/>
                <a:gd name="T78" fmla="*/ 736 w 557"/>
                <a:gd name="T79" fmla="*/ 92 h 134"/>
                <a:gd name="T80" fmla="*/ 754 w 557"/>
                <a:gd name="T81" fmla="*/ 84 h 134"/>
                <a:gd name="T82" fmla="*/ 773 w 557"/>
                <a:gd name="T83" fmla="*/ 80 h 134"/>
                <a:gd name="T84" fmla="*/ 791 w 557"/>
                <a:gd name="T85" fmla="*/ 72 h 134"/>
                <a:gd name="T86" fmla="*/ 810 w 557"/>
                <a:gd name="T87" fmla="*/ 68 h 134"/>
                <a:gd name="T88" fmla="*/ 828 w 557"/>
                <a:gd name="T89" fmla="*/ 60 h 134"/>
                <a:gd name="T90" fmla="*/ 847 w 557"/>
                <a:gd name="T91" fmla="*/ 56 h 134"/>
                <a:gd name="T92" fmla="*/ 865 w 557"/>
                <a:gd name="T93" fmla="*/ 48 h 134"/>
                <a:gd name="T94" fmla="*/ 884 w 557"/>
                <a:gd name="T95" fmla="*/ 44 h 134"/>
                <a:gd name="T96" fmla="*/ 902 w 557"/>
                <a:gd name="T97" fmla="*/ 36 h 134"/>
                <a:gd name="T98" fmla="*/ 921 w 557"/>
                <a:gd name="T99" fmla="*/ 32 h 134"/>
                <a:gd name="T100" fmla="*/ 939 w 557"/>
                <a:gd name="T101" fmla="*/ 28 h 134"/>
                <a:gd name="T102" fmla="*/ 958 w 557"/>
                <a:gd name="T103" fmla="*/ 20 h 134"/>
                <a:gd name="T104" fmla="*/ 976 w 557"/>
                <a:gd name="T105" fmla="*/ 16 h 134"/>
                <a:gd name="T106" fmla="*/ 995 w 557"/>
                <a:gd name="T107" fmla="*/ 12 h 134"/>
                <a:gd name="T108" fmla="*/ 1013 w 557"/>
                <a:gd name="T109" fmla="*/ 4 h 134"/>
                <a:gd name="T110" fmla="*/ 1030 w 557"/>
                <a:gd name="T111" fmla="*/ 0 h 13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57"/>
                <a:gd name="T169" fmla="*/ 0 h 134"/>
                <a:gd name="T170" fmla="*/ 557 w 557"/>
                <a:gd name="T171" fmla="*/ 134 h 13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57" h="134">
                  <a:moveTo>
                    <a:pt x="0" y="134"/>
                  </a:moveTo>
                  <a:lnTo>
                    <a:pt x="2" y="131"/>
                  </a:lnTo>
                  <a:lnTo>
                    <a:pt x="4" y="129"/>
                  </a:lnTo>
                  <a:lnTo>
                    <a:pt x="6" y="127"/>
                  </a:lnTo>
                  <a:lnTo>
                    <a:pt x="8" y="125"/>
                  </a:lnTo>
                  <a:lnTo>
                    <a:pt x="10" y="123"/>
                  </a:lnTo>
                  <a:lnTo>
                    <a:pt x="12" y="122"/>
                  </a:lnTo>
                  <a:lnTo>
                    <a:pt x="14" y="120"/>
                  </a:lnTo>
                  <a:lnTo>
                    <a:pt x="16" y="119"/>
                  </a:lnTo>
                  <a:lnTo>
                    <a:pt x="18" y="118"/>
                  </a:lnTo>
                  <a:lnTo>
                    <a:pt x="20" y="116"/>
                  </a:lnTo>
                  <a:lnTo>
                    <a:pt x="22" y="115"/>
                  </a:lnTo>
                  <a:lnTo>
                    <a:pt x="24" y="114"/>
                  </a:lnTo>
                  <a:lnTo>
                    <a:pt x="26" y="113"/>
                  </a:lnTo>
                  <a:lnTo>
                    <a:pt x="28" y="112"/>
                  </a:lnTo>
                  <a:lnTo>
                    <a:pt x="30" y="111"/>
                  </a:lnTo>
                  <a:lnTo>
                    <a:pt x="32" y="110"/>
                  </a:lnTo>
                  <a:lnTo>
                    <a:pt x="34" y="109"/>
                  </a:lnTo>
                  <a:lnTo>
                    <a:pt x="36" y="108"/>
                  </a:lnTo>
                  <a:lnTo>
                    <a:pt x="38" y="107"/>
                  </a:lnTo>
                  <a:lnTo>
                    <a:pt x="40" y="106"/>
                  </a:lnTo>
                  <a:lnTo>
                    <a:pt x="42" y="105"/>
                  </a:lnTo>
                  <a:lnTo>
                    <a:pt x="44" y="104"/>
                  </a:lnTo>
                  <a:lnTo>
                    <a:pt x="46" y="103"/>
                  </a:lnTo>
                  <a:lnTo>
                    <a:pt x="48" y="102"/>
                  </a:lnTo>
                  <a:lnTo>
                    <a:pt x="50" y="101"/>
                  </a:lnTo>
                  <a:lnTo>
                    <a:pt x="52" y="101"/>
                  </a:lnTo>
                  <a:lnTo>
                    <a:pt x="54" y="100"/>
                  </a:lnTo>
                  <a:lnTo>
                    <a:pt x="56" y="99"/>
                  </a:lnTo>
                  <a:lnTo>
                    <a:pt x="58" y="98"/>
                  </a:lnTo>
                  <a:lnTo>
                    <a:pt x="60" y="97"/>
                  </a:lnTo>
                  <a:lnTo>
                    <a:pt x="62" y="97"/>
                  </a:lnTo>
                  <a:lnTo>
                    <a:pt x="64" y="96"/>
                  </a:lnTo>
                  <a:lnTo>
                    <a:pt x="66" y="95"/>
                  </a:lnTo>
                  <a:lnTo>
                    <a:pt x="68" y="94"/>
                  </a:lnTo>
                  <a:lnTo>
                    <a:pt x="70" y="94"/>
                  </a:lnTo>
                  <a:lnTo>
                    <a:pt x="72" y="93"/>
                  </a:lnTo>
                  <a:lnTo>
                    <a:pt x="74" y="92"/>
                  </a:lnTo>
                  <a:lnTo>
                    <a:pt x="76" y="92"/>
                  </a:lnTo>
                  <a:lnTo>
                    <a:pt x="78" y="91"/>
                  </a:lnTo>
                  <a:lnTo>
                    <a:pt x="80" y="90"/>
                  </a:lnTo>
                  <a:lnTo>
                    <a:pt x="82" y="89"/>
                  </a:lnTo>
                  <a:lnTo>
                    <a:pt x="84" y="89"/>
                  </a:lnTo>
                  <a:lnTo>
                    <a:pt x="86" y="88"/>
                  </a:lnTo>
                  <a:lnTo>
                    <a:pt x="88" y="88"/>
                  </a:lnTo>
                  <a:lnTo>
                    <a:pt x="90" y="87"/>
                  </a:lnTo>
                  <a:lnTo>
                    <a:pt x="92" y="86"/>
                  </a:lnTo>
                  <a:lnTo>
                    <a:pt x="94" y="86"/>
                  </a:lnTo>
                  <a:lnTo>
                    <a:pt x="96" y="85"/>
                  </a:lnTo>
                  <a:lnTo>
                    <a:pt x="98" y="84"/>
                  </a:lnTo>
                  <a:lnTo>
                    <a:pt x="100" y="84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6" y="82"/>
                  </a:lnTo>
                  <a:lnTo>
                    <a:pt x="108" y="81"/>
                  </a:lnTo>
                  <a:lnTo>
                    <a:pt x="110" y="81"/>
                  </a:lnTo>
                  <a:lnTo>
                    <a:pt x="112" y="80"/>
                  </a:lnTo>
                  <a:lnTo>
                    <a:pt x="114" y="80"/>
                  </a:lnTo>
                  <a:lnTo>
                    <a:pt x="116" y="79"/>
                  </a:lnTo>
                  <a:lnTo>
                    <a:pt x="118" y="79"/>
                  </a:lnTo>
                  <a:lnTo>
                    <a:pt x="120" y="78"/>
                  </a:lnTo>
                  <a:lnTo>
                    <a:pt x="122" y="77"/>
                  </a:lnTo>
                  <a:lnTo>
                    <a:pt x="124" y="77"/>
                  </a:lnTo>
                  <a:lnTo>
                    <a:pt x="126" y="76"/>
                  </a:lnTo>
                  <a:lnTo>
                    <a:pt x="128" y="76"/>
                  </a:lnTo>
                  <a:lnTo>
                    <a:pt x="130" y="75"/>
                  </a:lnTo>
                  <a:lnTo>
                    <a:pt x="132" y="75"/>
                  </a:lnTo>
                  <a:lnTo>
                    <a:pt x="134" y="74"/>
                  </a:lnTo>
                  <a:lnTo>
                    <a:pt x="136" y="74"/>
                  </a:lnTo>
                  <a:lnTo>
                    <a:pt x="138" y="73"/>
                  </a:lnTo>
                  <a:lnTo>
                    <a:pt x="140" y="73"/>
                  </a:lnTo>
                  <a:lnTo>
                    <a:pt x="142" y="72"/>
                  </a:lnTo>
                  <a:lnTo>
                    <a:pt x="144" y="72"/>
                  </a:lnTo>
                  <a:lnTo>
                    <a:pt x="146" y="71"/>
                  </a:lnTo>
                  <a:lnTo>
                    <a:pt x="148" y="71"/>
                  </a:lnTo>
                  <a:lnTo>
                    <a:pt x="150" y="70"/>
                  </a:lnTo>
                  <a:lnTo>
                    <a:pt x="152" y="70"/>
                  </a:lnTo>
                  <a:lnTo>
                    <a:pt x="154" y="69"/>
                  </a:lnTo>
                  <a:lnTo>
                    <a:pt x="156" y="69"/>
                  </a:lnTo>
                  <a:lnTo>
                    <a:pt x="158" y="68"/>
                  </a:lnTo>
                  <a:lnTo>
                    <a:pt x="160" y="68"/>
                  </a:lnTo>
                  <a:lnTo>
                    <a:pt x="162" y="67"/>
                  </a:lnTo>
                  <a:lnTo>
                    <a:pt x="164" y="67"/>
                  </a:lnTo>
                  <a:lnTo>
                    <a:pt x="166" y="66"/>
                  </a:lnTo>
                  <a:lnTo>
                    <a:pt x="168" y="66"/>
                  </a:lnTo>
                  <a:lnTo>
                    <a:pt x="170" y="65"/>
                  </a:lnTo>
                  <a:lnTo>
                    <a:pt x="172" y="65"/>
                  </a:lnTo>
                  <a:lnTo>
                    <a:pt x="174" y="64"/>
                  </a:lnTo>
                  <a:lnTo>
                    <a:pt x="176" y="64"/>
                  </a:lnTo>
                  <a:lnTo>
                    <a:pt x="178" y="63"/>
                  </a:lnTo>
                  <a:lnTo>
                    <a:pt x="180" y="63"/>
                  </a:lnTo>
                  <a:lnTo>
                    <a:pt x="182" y="62"/>
                  </a:lnTo>
                  <a:lnTo>
                    <a:pt x="184" y="62"/>
                  </a:lnTo>
                  <a:lnTo>
                    <a:pt x="186" y="62"/>
                  </a:lnTo>
                  <a:lnTo>
                    <a:pt x="188" y="61"/>
                  </a:lnTo>
                  <a:lnTo>
                    <a:pt x="190" y="61"/>
                  </a:lnTo>
                  <a:lnTo>
                    <a:pt x="192" y="60"/>
                  </a:lnTo>
                  <a:lnTo>
                    <a:pt x="194" y="60"/>
                  </a:lnTo>
                  <a:lnTo>
                    <a:pt x="196" y="59"/>
                  </a:lnTo>
                  <a:lnTo>
                    <a:pt x="198" y="59"/>
                  </a:lnTo>
                  <a:lnTo>
                    <a:pt x="200" y="58"/>
                  </a:lnTo>
                  <a:lnTo>
                    <a:pt x="202" y="58"/>
                  </a:lnTo>
                  <a:lnTo>
                    <a:pt x="204" y="58"/>
                  </a:lnTo>
                  <a:lnTo>
                    <a:pt x="206" y="57"/>
                  </a:lnTo>
                  <a:lnTo>
                    <a:pt x="208" y="57"/>
                  </a:lnTo>
                  <a:lnTo>
                    <a:pt x="210" y="56"/>
                  </a:lnTo>
                  <a:lnTo>
                    <a:pt x="212" y="56"/>
                  </a:lnTo>
                  <a:lnTo>
                    <a:pt x="214" y="55"/>
                  </a:lnTo>
                  <a:lnTo>
                    <a:pt x="216" y="55"/>
                  </a:lnTo>
                  <a:lnTo>
                    <a:pt x="218" y="55"/>
                  </a:lnTo>
                  <a:lnTo>
                    <a:pt x="220" y="54"/>
                  </a:lnTo>
                  <a:lnTo>
                    <a:pt x="222" y="54"/>
                  </a:lnTo>
                  <a:lnTo>
                    <a:pt x="224" y="53"/>
                  </a:lnTo>
                  <a:lnTo>
                    <a:pt x="226" y="53"/>
                  </a:lnTo>
                  <a:lnTo>
                    <a:pt x="228" y="53"/>
                  </a:lnTo>
                  <a:lnTo>
                    <a:pt x="230" y="52"/>
                  </a:lnTo>
                  <a:lnTo>
                    <a:pt x="232" y="52"/>
                  </a:lnTo>
                  <a:lnTo>
                    <a:pt x="234" y="51"/>
                  </a:lnTo>
                  <a:lnTo>
                    <a:pt x="236" y="51"/>
                  </a:lnTo>
                  <a:lnTo>
                    <a:pt x="238" y="51"/>
                  </a:lnTo>
                  <a:lnTo>
                    <a:pt x="240" y="50"/>
                  </a:lnTo>
                  <a:lnTo>
                    <a:pt x="242" y="50"/>
                  </a:lnTo>
                  <a:lnTo>
                    <a:pt x="244" y="49"/>
                  </a:lnTo>
                  <a:lnTo>
                    <a:pt x="246" y="49"/>
                  </a:lnTo>
                  <a:lnTo>
                    <a:pt x="248" y="49"/>
                  </a:lnTo>
                  <a:lnTo>
                    <a:pt x="250" y="48"/>
                  </a:lnTo>
                  <a:lnTo>
                    <a:pt x="252" y="48"/>
                  </a:lnTo>
                  <a:lnTo>
                    <a:pt x="254" y="47"/>
                  </a:lnTo>
                  <a:lnTo>
                    <a:pt x="256" y="47"/>
                  </a:lnTo>
                  <a:lnTo>
                    <a:pt x="258" y="47"/>
                  </a:lnTo>
                  <a:lnTo>
                    <a:pt x="260" y="46"/>
                  </a:lnTo>
                  <a:lnTo>
                    <a:pt x="262" y="46"/>
                  </a:lnTo>
                  <a:lnTo>
                    <a:pt x="264" y="45"/>
                  </a:lnTo>
                  <a:lnTo>
                    <a:pt x="266" y="45"/>
                  </a:lnTo>
                  <a:lnTo>
                    <a:pt x="268" y="45"/>
                  </a:lnTo>
                  <a:lnTo>
                    <a:pt x="270" y="44"/>
                  </a:lnTo>
                  <a:lnTo>
                    <a:pt x="272" y="44"/>
                  </a:lnTo>
                  <a:lnTo>
                    <a:pt x="274" y="44"/>
                  </a:lnTo>
                  <a:lnTo>
                    <a:pt x="276" y="43"/>
                  </a:lnTo>
                  <a:lnTo>
                    <a:pt x="278" y="43"/>
                  </a:lnTo>
                  <a:lnTo>
                    <a:pt x="280" y="43"/>
                  </a:lnTo>
                  <a:lnTo>
                    <a:pt x="282" y="42"/>
                  </a:lnTo>
                  <a:lnTo>
                    <a:pt x="284" y="42"/>
                  </a:lnTo>
                  <a:lnTo>
                    <a:pt x="286" y="41"/>
                  </a:lnTo>
                  <a:lnTo>
                    <a:pt x="288" y="41"/>
                  </a:lnTo>
                  <a:lnTo>
                    <a:pt x="290" y="41"/>
                  </a:lnTo>
                  <a:lnTo>
                    <a:pt x="292" y="40"/>
                  </a:lnTo>
                  <a:lnTo>
                    <a:pt x="294" y="40"/>
                  </a:lnTo>
                  <a:lnTo>
                    <a:pt x="296" y="40"/>
                  </a:lnTo>
                  <a:lnTo>
                    <a:pt x="298" y="39"/>
                  </a:lnTo>
                  <a:lnTo>
                    <a:pt x="300" y="39"/>
                  </a:lnTo>
                  <a:lnTo>
                    <a:pt x="302" y="39"/>
                  </a:lnTo>
                  <a:lnTo>
                    <a:pt x="304" y="38"/>
                  </a:lnTo>
                  <a:lnTo>
                    <a:pt x="306" y="38"/>
                  </a:lnTo>
                  <a:lnTo>
                    <a:pt x="308" y="37"/>
                  </a:lnTo>
                  <a:lnTo>
                    <a:pt x="310" y="37"/>
                  </a:lnTo>
                  <a:lnTo>
                    <a:pt x="312" y="37"/>
                  </a:lnTo>
                  <a:lnTo>
                    <a:pt x="314" y="36"/>
                  </a:lnTo>
                  <a:lnTo>
                    <a:pt x="316" y="36"/>
                  </a:lnTo>
                  <a:lnTo>
                    <a:pt x="318" y="36"/>
                  </a:lnTo>
                  <a:lnTo>
                    <a:pt x="320" y="35"/>
                  </a:lnTo>
                  <a:lnTo>
                    <a:pt x="322" y="35"/>
                  </a:lnTo>
                  <a:lnTo>
                    <a:pt x="324" y="35"/>
                  </a:lnTo>
                  <a:lnTo>
                    <a:pt x="326" y="34"/>
                  </a:lnTo>
                  <a:lnTo>
                    <a:pt x="328" y="34"/>
                  </a:lnTo>
                  <a:lnTo>
                    <a:pt x="330" y="34"/>
                  </a:lnTo>
                  <a:lnTo>
                    <a:pt x="332" y="33"/>
                  </a:lnTo>
                  <a:lnTo>
                    <a:pt x="334" y="33"/>
                  </a:lnTo>
                  <a:lnTo>
                    <a:pt x="336" y="33"/>
                  </a:lnTo>
                  <a:lnTo>
                    <a:pt x="338" y="32"/>
                  </a:lnTo>
                  <a:lnTo>
                    <a:pt x="340" y="32"/>
                  </a:lnTo>
                  <a:lnTo>
                    <a:pt x="342" y="32"/>
                  </a:lnTo>
                  <a:lnTo>
                    <a:pt x="344" y="31"/>
                  </a:lnTo>
                  <a:lnTo>
                    <a:pt x="346" y="31"/>
                  </a:lnTo>
                  <a:lnTo>
                    <a:pt x="348" y="31"/>
                  </a:lnTo>
                  <a:lnTo>
                    <a:pt x="350" y="30"/>
                  </a:lnTo>
                  <a:lnTo>
                    <a:pt x="352" y="30"/>
                  </a:lnTo>
                  <a:lnTo>
                    <a:pt x="354" y="30"/>
                  </a:lnTo>
                  <a:lnTo>
                    <a:pt x="356" y="29"/>
                  </a:lnTo>
                  <a:lnTo>
                    <a:pt x="358" y="29"/>
                  </a:lnTo>
                  <a:lnTo>
                    <a:pt x="360" y="29"/>
                  </a:lnTo>
                  <a:lnTo>
                    <a:pt x="362" y="28"/>
                  </a:lnTo>
                  <a:lnTo>
                    <a:pt x="364" y="28"/>
                  </a:lnTo>
                  <a:lnTo>
                    <a:pt x="366" y="28"/>
                  </a:lnTo>
                  <a:lnTo>
                    <a:pt x="368" y="27"/>
                  </a:lnTo>
                  <a:lnTo>
                    <a:pt x="370" y="27"/>
                  </a:lnTo>
                  <a:lnTo>
                    <a:pt x="372" y="27"/>
                  </a:lnTo>
                  <a:lnTo>
                    <a:pt x="374" y="26"/>
                  </a:lnTo>
                  <a:lnTo>
                    <a:pt x="376" y="26"/>
                  </a:lnTo>
                  <a:lnTo>
                    <a:pt x="378" y="26"/>
                  </a:lnTo>
                  <a:lnTo>
                    <a:pt x="380" y="25"/>
                  </a:lnTo>
                  <a:lnTo>
                    <a:pt x="382" y="25"/>
                  </a:lnTo>
                  <a:lnTo>
                    <a:pt x="384" y="25"/>
                  </a:lnTo>
                  <a:lnTo>
                    <a:pt x="386" y="25"/>
                  </a:lnTo>
                  <a:lnTo>
                    <a:pt x="388" y="24"/>
                  </a:lnTo>
                  <a:lnTo>
                    <a:pt x="390" y="24"/>
                  </a:lnTo>
                  <a:lnTo>
                    <a:pt x="392" y="24"/>
                  </a:lnTo>
                  <a:lnTo>
                    <a:pt x="394" y="23"/>
                  </a:lnTo>
                  <a:lnTo>
                    <a:pt x="396" y="23"/>
                  </a:lnTo>
                  <a:lnTo>
                    <a:pt x="398" y="23"/>
                  </a:lnTo>
                  <a:lnTo>
                    <a:pt x="400" y="22"/>
                  </a:lnTo>
                  <a:lnTo>
                    <a:pt x="402" y="22"/>
                  </a:lnTo>
                  <a:lnTo>
                    <a:pt x="404" y="22"/>
                  </a:lnTo>
                  <a:lnTo>
                    <a:pt x="406" y="21"/>
                  </a:lnTo>
                  <a:lnTo>
                    <a:pt x="408" y="21"/>
                  </a:lnTo>
                  <a:lnTo>
                    <a:pt x="410" y="21"/>
                  </a:lnTo>
                  <a:lnTo>
                    <a:pt x="412" y="20"/>
                  </a:lnTo>
                  <a:lnTo>
                    <a:pt x="414" y="20"/>
                  </a:lnTo>
                  <a:lnTo>
                    <a:pt x="416" y="20"/>
                  </a:lnTo>
                  <a:lnTo>
                    <a:pt x="418" y="20"/>
                  </a:lnTo>
                  <a:lnTo>
                    <a:pt x="420" y="19"/>
                  </a:lnTo>
                  <a:lnTo>
                    <a:pt x="422" y="19"/>
                  </a:lnTo>
                  <a:lnTo>
                    <a:pt x="424" y="19"/>
                  </a:lnTo>
                  <a:lnTo>
                    <a:pt x="426" y="18"/>
                  </a:lnTo>
                  <a:lnTo>
                    <a:pt x="428" y="18"/>
                  </a:lnTo>
                  <a:lnTo>
                    <a:pt x="430" y="18"/>
                  </a:lnTo>
                  <a:lnTo>
                    <a:pt x="432" y="17"/>
                  </a:lnTo>
                  <a:lnTo>
                    <a:pt x="434" y="17"/>
                  </a:lnTo>
                  <a:lnTo>
                    <a:pt x="436" y="17"/>
                  </a:lnTo>
                  <a:lnTo>
                    <a:pt x="438" y="17"/>
                  </a:lnTo>
                  <a:lnTo>
                    <a:pt x="440" y="16"/>
                  </a:lnTo>
                  <a:lnTo>
                    <a:pt x="442" y="16"/>
                  </a:lnTo>
                  <a:lnTo>
                    <a:pt x="444" y="16"/>
                  </a:lnTo>
                  <a:lnTo>
                    <a:pt x="446" y="15"/>
                  </a:lnTo>
                  <a:lnTo>
                    <a:pt x="448" y="15"/>
                  </a:lnTo>
                  <a:lnTo>
                    <a:pt x="450" y="15"/>
                  </a:lnTo>
                  <a:lnTo>
                    <a:pt x="452" y="15"/>
                  </a:lnTo>
                  <a:lnTo>
                    <a:pt x="454" y="14"/>
                  </a:lnTo>
                  <a:lnTo>
                    <a:pt x="456" y="14"/>
                  </a:lnTo>
                  <a:lnTo>
                    <a:pt x="458" y="14"/>
                  </a:lnTo>
                  <a:lnTo>
                    <a:pt x="460" y="13"/>
                  </a:lnTo>
                  <a:lnTo>
                    <a:pt x="462" y="13"/>
                  </a:lnTo>
                  <a:lnTo>
                    <a:pt x="464" y="13"/>
                  </a:lnTo>
                  <a:lnTo>
                    <a:pt x="466" y="13"/>
                  </a:lnTo>
                  <a:lnTo>
                    <a:pt x="468" y="12"/>
                  </a:lnTo>
                  <a:lnTo>
                    <a:pt x="470" y="12"/>
                  </a:lnTo>
                  <a:lnTo>
                    <a:pt x="472" y="12"/>
                  </a:lnTo>
                  <a:lnTo>
                    <a:pt x="474" y="11"/>
                  </a:lnTo>
                  <a:lnTo>
                    <a:pt x="476" y="11"/>
                  </a:lnTo>
                  <a:lnTo>
                    <a:pt x="478" y="11"/>
                  </a:lnTo>
                  <a:lnTo>
                    <a:pt x="480" y="11"/>
                  </a:lnTo>
                  <a:lnTo>
                    <a:pt x="482" y="10"/>
                  </a:lnTo>
                  <a:lnTo>
                    <a:pt x="484" y="10"/>
                  </a:lnTo>
                  <a:lnTo>
                    <a:pt x="486" y="10"/>
                  </a:lnTo>
                  <a:lnTo>
                    <a:pt x="488" y="9"/>
                  </a:lnTo>
                  <a:lnTo>
                    <a:pt x="490" y="9"/>
                  </a:lnTo>
                  <a:lnTo>
                    <a:pt x="492" y="9"/>
                  </a:lnTo>
                  <a:lnTo>
                    <a:pt x="494" y="9"/>
                  </a:lnTo>
                  <a:lnTo>
                    <a:pt x="496" y="8"/>
                  </a:lnTo>
                  <a:lnTo>
                    <a:pt x="498" y="8"/>
                  </a:lnTo>
                  <a:lnTo>
                    <a:pt x="500" y="8"/>
                  </a:lnTo>
                  <a:lnTo>
                    <a:pt x="502" y="7"/>
                  </a:lnTo>
                  <a:lnTo>
                    <a:pt x="504" y="7"/>
                  </a:lnTo>
                  <a:lnTo>
                    <a:pt x="506" y="7"/>
                  </a:lnTo>
                  <a:lnTo>
                    <a:pt x="508" y="7"/>
                  </a:lnTo>
                  <a:lnTo>
                    <a:pt x="510" y="6"/>
                  </a:lnTo>
                  <a:lnTo>
                    <a:pt x="512" y="6"/>
                  </a:lnTo>
                  <a:lnTo>
                    <a:pt x="514" y="6"/>
                  </a:lnTo>
                  <a:lnTo>
                    <a:pt x="516" y="6"/>
                  </a:lnTo>
                  <a:lnTo>
                    <a:pt x="518" y="5"/>
                  </a:lnTo>
                  <a:lnTo>
                    <a:pt x="520" y="5"/>
                  </a:lnTo>
                  <a:lnTo>
                    <a:pt x="522" y="5"/>
                  </a:lnTo>
                  <a:lnTo>
                    <a:pt x="524" y="4"/>
                  </a:lnTo>
                  <a:lnTo>
                    <a:pt x="526" y="4"/>
                  </a:lnTo>
                  <a:lnTo>
                    <a:pt x="528" y="4"/>
                  </a:lnTo>
                  <a:lnTo>
                    <a:pt x="530" y="4"/>
                  </a:lnTo>
                  <a:lnTo>
                    <a:pt x="532" y="3"/>
                  </a:lnTo>
                  <a:lnTo>
                    <a:pt x="534" y="3"/>
                  </a:lnTo>
                  <a:lnTo>
                    <a:pt x="536" y="3"/>
                  </a:lnTo>
                  <a:lnTo>
                    <a:pt x="538" y="3"/>
                  </a:lnTo>
                  <a:lnTo>
                    <a:pt x="540" y="2"/>
                  </a:lnTo>
                  <a:lnTo>
                    <a:pt x="542" y="2"/>
                  </a:lnTo>
                  <a:lnTo>
                    <a:pt x="544" y="2"/>
                  </a:lnTo>
                  <a:lnTo>
                    <a:pt x="546" y="2"/>
                  </a:lnTo>
                  <a:lnTo>
                    <a:pt x="548" y="1"/>
                  </a:lnTo>
                  <a:lnTo>
                    <a:pt x="550" y="1"/>
                  </a:lnTo>
                  <a:lnTo>
                    <a:pt x="552" y="1"/>
                  </a:lnTo>
                  <a:lnTo>
                    <a:pt x="554" y="0"/>
                  </a:lnTo>
                  <a:lnTo>
                    <a:pt x="556" y="0"/>
                  </a:lnTo>
                  <a:lnTo>
                    <a:pt x="55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8" name="Freeform 78"/>
            <p:cNvSpPr>
              <a:spLocks/>
            </p:cNvSpPr>
            <p:nvPr/>
          </p:nvSpPr>
          <p:spPr bwMode="auto">
            <a:xfrm>
              <a:off x="77" y="3772"/>
              <a:ext cx="2184" cy="29"/>
            </a:xfrm>
            <a:custGeom>
              <a:avLst/>
              <a:gdLst>
                <a:gd name="T0" fmla="*/ 32 w 1021"/>
                <a:gd name="T1" fmla="*/ 0 h 29"/>
                <a:gd name="T2" fmla="*/ 71 w 1021"/>
                <a:gd name="T3" fmla="*/ 0 h 29"/>
                <a:gd name="T4" fmla="*/ 109 w 1021"/>
                <a:gd name="T5" fmla="*/ 0 h 29"/>
                <a:gd name="T6" fmla="*/ 148 w 1021"/>
                <a:gd name="T7" fmla="*/ 0 h 29"/>
                <a:gd name="T8" fmla="*/ 186 w 1021"/>
                <a:gd name="T9" fmla="*/ 0 h 29"/>
                <a:gd name="T10" fmla="*/ 225 w 1021"/>
                <a:gd name="T11" fmla="*/ 0 h 29"/>
                <a:gd name="T12" fmla="*/ 263 w 1021"/>
                <a:gd name="T13" fmla="*/ 0 h 29"/>
                <a:gd name="T14" fmla="*/ 302 w 1021"/>
                <a:gd name="T15" fmla="*/ 0 h 29"/>
                <a:gd name="T16" fmla="*/ 340 w 1021"/>
                <a:gd name="T17" fmla="*/ 0 h 29"/>
                <a:gd name="T18" fmla="*/ 379 w 1021"/>
                <a:gd name="T19" fmla="*/ 0 h 29"/>
                <a:gd name="T20" fmla="*/ 417 w 1021"/>
                <a:gd name="T21" fmla="*/ 0 h 29"/>
                <a:gd name="T22" fmla="*/ 456 w 1021"/>
                <a:gd name="T23" fmla="*/ 0 h 29"/>
                <a:gd name="T24" fmla="*/ 494 w 1021"/>
                <a:gd name="T25" fmla="*/ 0 h 29"/>
                <a:gd name="T26" fmla="*/ 533 w 1021"/>
                <a:gd name="T27" fmla="*/ 0 h 29"/>
                <a:gd name="T28" fmla="*/ 571 w 1021"/>
                <a:gd name="T29" fmla="*/ 0 h 29"/>
                <a:gd name="T30" fmla="*/ 610 w 1021"/>
                <a:gd name="T31" fmla="*/ 0 h 29"/>
                <a:gd name="T32" fmla="*/ 648 w 1021"/>
                <a:gd name="T33" fmla="*/ 0 h 29"/>
                <a:gd name="T34" fmla="*/ 687 w 1021"/>
                <a:gd name="T35" fmla="*/ 0 h 29"/>
                <a:gd name="T36" fmla="*/ 725 w 1021"/>
                <a:gd name="T37" fmla="*/ 0 h 29"/>
                <a:gd name="T38" fmla="*/ 764 w 1021"/>
                <a:gd name="T39" fmla="*/ 0 h 29"/>
                <a:gd name="T40" fmla="*/ 802 w 1021"/>
                <a:gd name="T41" fmla="*/ 0 h 29"/>
                <a:gd name="T42" fmla="*/ 841 w 1021"/>
                <a:gd name="T43" fmla="*/ 0 h 29"/>
                <a:gd name="T44" fmla="*/ 879 w 1021"/>
                <a:gd name="T45" fmla="*/ 0 h 29"/>
                <a:gd name="T46" fmla="*/ 918 w 1021"/>
                <a:gd name="T47" fmla="*/ 0 h 29"/>
                <a:gd name="T48" fmla="*/ 956 w 1021"/>
                <a:gd name="T49" fmla="*/ 0 h 29"/>
                <a:gd name="T50" fmla="*/ 995 w 1021"/>
                <a:gd name="T51" fmla="*/ 0 h 29"/>
                <a:gd name="T52" fmla="*/ 1033 w 1021"/>
                <a:gd name="T53" fmla="*/ 0 h 29"/>
                <a:gd name="T54" fmla="*/ 1072 w 1021"/>
                <a:gd name="T55" fmla="*/ 0 h 29"/>
                <a:gd name="T56" fmla="*/ 1110 w 1021"/>
                <a:gd name="T57" fmla="*/ 0 h 29"/>
                <a:gd name="T58" fmla="*/ 1149 w 1021"/>
                <a:gd name="T59" fmla="*/ 0 h 29"/>
                <a:gd name="T60" fmla="*/ 1187 w 1021"/>
                <a:gd name="T61" fmla="*/ 0 h 29"/>
                <a:gd name="T62" fmla="*/ 1226 w 1021"/>
                <a:gd name="T63" fmla="*/ 0 h 29"/>
                <a:gd name="T64" fmla="*/ 1264 w 1021"/>
                <a:gd name="T65" fmla="*/ 0 h 29"/>
                <a:gd name="T66" fmla="*/ 1303 w 1021"/>
                <a:gd name="T67" fmla="*/ 0 h 29"/>
                <a:gd name="T68" fmla="*/ 1341 w 1021"/>
                <a:gd name="T69" fmla="*/ 0 h 29"/>
                <a:gd name="T70" fmla="*/ 1380 w 1021"/>
                <a:gd name="T71" fmla="*/ 0 h 29"/>
                <a:gd name="T72" fmla="*/ 1418 w 1021"/>
                <a:gd name="T73" fmla="*/ 0 h 29"/>
                <a:gd name="T74" fmla="*/ 1457 w 1021"/>
                <a:gd name="T75" fmla="*/ 0 h 29"/>
                <a:gd name="T76" fmla="*/ 1495 w 1021"/>
                <a:gd name="T77" fmla="*/ 0 h 29"/>
                <a:gd name="T78" fmla="*/ 1534 w 1021"/>
                <a:gd name="T79" fmla="*/ 0 h 29"/>
                <a:gd name="T80" fmla="*/ 1572 w 1021"/>
                <a:gd name="T81" fmla="*/ 0 h 29"/>
                <a:gd name="T82" fmla="*/ 1611 w 1021"/>
                <a:gd name="T83" fmla="*/ 0 h 29"/>
                <a:gd name="T84" fmla="*/ 1649 w 1021"/>
                <a:gd name="T85" fmla="*/ 0 h 29"/>
                <a:gd name="T86" fmla="*/ 1688 w 1021"/>
                <a:gd name="T87" fmla="*/ 0 h 29"/>
                <a:gd name="T88" fmla="*/ 1726 w 1021"/>
                <a:gd name="T89" fmla="*/ 0 h 29"/>
                <a:gd name="T90" fmla="*/ 1765 w 1021"/>
                <a:gd name="T91" fmla="*/ 0 h 29"/>
                <a:gd name="T92" fmla="*/ 1803 w 1021"/>
                <a:gd name="T93" fmla="*/ 0 h 29"/>
                <a:gd name="T94" fmla="*/ 1842 w 1021"/>
                <a:gd name="T95" fmla="*/ 0 h 29"/>
                <a:gd name="T96" fmla="*/ 1880 w 1021"/>
                <a:gd name="T97" fmla="*/ 0 h 29"/>
                <a:gd name="T98" fmla="*/ 1919 w 1021"/>
                <a:gd name="T99" fmla="*/ 0 h 29"/>
                <a:gd name="T100" fmla="*/ 1957 w 1021"/>
                <a:gd name="T101" fmla="*/ 0 h 29"/>
                <a:gd name="T102" fmla="*/ 1996 w 1021"/>
                <a:gd name="T103" fmla="*/ 0 h 29"/>
                <a:gd name="T104" fmla="*/ 2034 w 1021"/>
                <a:gd name="T105" fmla="*/ 0 h 29"/>
                <a:gd name="T106" fmla="*/ 2073 w 1021"/>
                <a:gd name="T107" fmla="*/ 0 h 29"/>
                <a:gd name="T108" fmla="*/ 2111 w 1021"/>
                <a:gd name="T109" fmla="*/ 0 h 29"/>
                <a:gd name="T110" fmla="*/ 2150 w 1021"/>
                <a:gd name="T111" fmla="*/ 0 h 29"/>
                <a:gd name="T112" fmla="*/ 2184 w 1021"/>
                <a:gd name="T113" fmla="*/ 0 h 2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21"/>
                <a:gd name="T172" fmla="*/ 0 h 29"/>
                <a:gd name="T173" fmla="*/ 1021 w 1021"/>
                <a:gd name="T174" fmla="*/ 29 h 2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21" h="29">
                  <a:moveTo>
                    <a:pt x="0" y="0"/>
                  </a:moveTo>
                  <a:lnTo>
                    <a:pt x="3" y="0"/>
                  </a:lnTo>
                  <a:lnTo>
                    <a:pt x="6" y="0"/>
                  </a:lnTo>
                  <a:lnTo>
                    <a:pt x="9" y="0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7" y="0"/>
                  </a:lnTo>
                  <a:lnTo>
                    <a:pt x="30" y="0"/>
                  </a:lnTo>
                  <a:lnTo>
                    <a:pt x="33" y="0"/>
                  </a:lnTo>
                  <a:lnTo>
                    <a:pt x="36" y="0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4" y="0"/>
                  </a:lnTo>
                  <a:lnTo>
                    <a:pt x="57" y="0"/>
                  </a:lnTo>
                  <a:lnTo>
                    <a:pt x="60" y="0"/>
                  </a:lnTo>
                  <a:lnTo>
                    <a:pt x="63" y="0"/>
                  </a:lnTo>
                  <a:lnTo>
                    <a:pt x="66" y="0"/>
                  </a:lnTo>
                  <a:lnTo>
                    <a:pt x="69" y="0"/>
                  </a:lnTo>
                  <a:lnTo>
                    <a:pt x="72" y="0"/>
                  </a:lnTo>
                  <a:lnTo>
                    <a:pt x="75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90" y="0"/>
                  </a:lnTo>
                  <a:lnTo>
                    <a:pt x="93" y="0"/>
                  </a:lnTo>
                  <a:lnTo>
                    <a:pt x="96" y="0"/>
                  </a:lnTo>
                  <a:lnTo>
                    <a:pt x="99" y="0"/>
                  </a:lnTo>
                  <a:lnTo>
                    <a:pt x="102" y="0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7" y="0"/>
                  </a:lnTo>
                  <a:lnTo>
                    <a:pt x="120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7" y="0"/>
                  </a:lnTo>
                  <a:lnTo>
                    <a:pt x="150" y="0"/>
                  </a:lnTo>
                  <a:lnTo>
                    <a:pt x="153" y="0"/>
                  </a:lnTo>
                  <a:lnTo>
                    <a:pt x="156" y="0"/>
                  </a:lnTo>
                  <a:lnTo>
                    <a:pt x="159" y="0"/>
                  </a:lnTo>
                  <a:lnTo>
                    <a:pt x="162" y="0"/>
                  </a:lnTo>
                  <a:lnTo>
                    <a:pt x="165" y="0"/>
                  </a:lnTo>
                  <a:lnTo>
                    <a:pt x="168" y="0"/>
                  </a:lnTo>
                  <a:lnTo>
                    <a:pt x="171" y="0"/>
                  </a:lnTo>
                  <a:lnTo>
                    <a:pt x="174" y="0"/>
                  </a:lnTo>
                  <a:lnTo>
                    <a:pt x="177" y="0"/>
                  </a:lnTo>
                  <a:lnTo>
                    <a:pt x="180" y="0"/>
                  </a:lnTo>
                  <a:lnTo>
                    <a:pt x="183" y="0"/>
                  </a:lnTo>
                  <a:lnTo>
                    <a:pt x="186" y="0"/>
                  </a:lnTo>
                  <a:lnTo>
                    <a:pt x="189" y="0"/>
                  </a:lnTo>
                  <a:lnTo>
                    <a:pt x="192" y="0"/>
                  </a:lnTo>
                  <a:lnTo>
                    <a:pt x="195" y="0"/>
                  </a:lnTo>
                  <a:lnTo>
                    <a:pt x="198" y="0"/>
                  </a:lnTo>
                  <a:lnTo>
                    <a:pt x="201" y="0"/>
                  </a:lnTo>
                  <a:lnTo>
                    <a:pt x="204" y="0"/>
                  </a:lnTo>
                  <a:lnTo>
                    <a:pt x="207" y="0"/>
                  </a:lnTo>
                  <a:lnTo>
                    <a:pt x="210" y="0"/>
                  </a:lnTo>
                  <a:lnTo>
                    <a:pt x="213" y="0"/>
                  </a:lnTo>
                  <a:lnTo>
                    <a:pt x="216" y="0"/>
                  </a:lnTo>
                  <a:lnTo>
                    <a:pt x="219" y="0"/>
                  </a:lnTo>
                  <a:lnTo>
                    <a:pt x="222" y="0"/>
                  </a:lnTo>
                  <a:lnTo>
                    <a:pt x="225" y="0"/>
                  </a:lnTo>
                  <a:lnTo>
                    <a:pt x="228" y="0"/>
                  </a:lnTo>
                  <a:lnTo>
                    <a:pt x="231" y="0"/>
                  </a:lnTo>
                  <a:lnTo>
                    <a:pt x="234" y="0"/>
                  </a:lnTo>
                  <a:lnTo>
                    <a:pt x="237" y="0"/>
                  </a:lnTo>
                  <a:lnTo>
                    <a:pt x="240" y="0"/>
                  </a:lnTo>
                  <a:lnTo>
                    <a:pt x="243" y="0"/>
                  </a:lnTo>
                  <a:lnTo>
                    <a:pt x="246" y="0"/>
                  </a:lnTo>
                  <a:lnTo>
                    <a:pt x="249" y="0"/>
                  </a:lnTo>
                  <a:lnTo>
                    <a:pt x="252" y="0"/>
                  </a:lnTo>
                  <a:lnTo>
                    <a:pt x="255" y="0"/>
                  </a:lnTo>
                  <a:lnTo>
                    <a:pt x="258" y="0"/>
                  </a:lnTo>
                  <a:lnTo>
                    <a:pt x="261" y="0"/>
                  </a:lnTo>
                  <a:lnTo>
                    <a:pt x="264" y="0"/>
                  </a:lnTo>
                  <a:lnTo>
                    <a:pt x="267" y="0"/>
                  </a:lnTo>
                  <a:lnTo>
                    <a:pt x="270" y="0"/>
                  </a:lnTo>
                  <a:lnTo>
                    <a:pt x="273" y="0"/>
                  </a:lnTo>
                  <a:lnTo>
                    <a:pt x="276" y="0"/>
                  </a:lnTo>
                  <a:lnTo>
                    <a:pt x="279" y="0"/>
                  </a:lnTo>
                  <a:lnTo>
                    <a:pt x="282" y="0"/>
                  </a:lnTo>
                  <a:lnTo>
                    <a:pt x="285" y="0"/>
                  </a:lnTo>
                  <a:lnTo>
                    <a:pt x="288" y="0"/>
                  </a:lnTo>
                  <a:lnTo>
                    <a:pt x="291" y="0"/>
                  </a:lnTo>
                  <a:lnTo>
                    <a:pt x="294" y="0"/>
                  </a:lnTo>
                  <a:lnTo>
                    <a:pt x="297" y="0"/>
                  </a:lnTo>
                  <a:lnTo>
                    <a:pt x="300" y="0"/>
                  </a:lnTo>
                  <a:lnTo>
                    <a:pt x="303" y="0"/>
                  </a:lnTo>
                  <a:lnTo>
                    <a:pt x="306" y="0"/>
                  </a:lnTo>
                  <a:lnTo>
                    <a:pt x="309" y="0"/>
                  </a:lnTo>
                  <a:lnTo>
                    <a:pt x="312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1" y="0"/>
                  </a:lnTo>
                  <a:lnTo>
                    <a:pt x="324" y="0"/>
                  </a:lnTo>
                  <a:lnTo>
                    <a:pt x="327" y="0"/>
                  </a:lnTo>
                  <a:lnTo>
                    <a:pt x="330" y="0"/>
                  </a:lnTo>
                  <a:lnTo>
                    <a:pt x="333" y="0"/>
                  </a:lnTo>
                  <a:lnTo>
                    <a:pt x="336" y="0"/>
                  </a:lnTo>
                  <a:lnTo>
                    <a:pt x="339" y="0"/>
                  </a:lnTo>
                  <a:lnTo>
                    <a:pt x="342" y="0"/>
                  </a:lnTo>
                  <a:lnTo>
                    <a:pt x="345" y="0"/>
                  </a:lnTo>
                  <a:lnTo>
                    <a:pt x="348" y="0"/>
                  </a:lnTo>
                  <a:lnTo>
                    <a:pt x="351" y="0"/>
                  </a:lnTo>
                  <a:lnTo>
                    <a:pt x="354" y="0"/>
                  </a:lnTo>
                  <a:lnTo>
                    <a:pt x="357" y="0"/>
                  </a:lnTo>
                  <a:lnTo>
                    <a:pt x="360" y="0"/>
                  </a:lnTo>
                  <a:lnTo>
                    <a:pt x="363" y="0"/>
                  </a:lnTo>
                  <a:lnTo>
                    <a:pt x="366" y="0"/>
                  </a:lnTo>
                  <a:lnTo>
                    <a:pt x="369" y="0"/>
                  </a:lnTo>
                  <a:lnTo>
                    <a:pt x="372" y="0"/>
                  </a:lnTo>
                  <a:lnTo>
                    <a:pt x="375" y="0"/>
                  </a:lnTo>
                  <a:lnTo>
                    <a:pt x="378" y="0"/>
                  </a:lnTo>
                  <a:lnTo>
                    <a:pt x="381" y="0"/>
                  </a:lnTo>
                  <a:lnTo>
                    <a:pt x="384" y="0"/>
                  </a:lnTo>
                  <a:lnTo>
                    <a:pt x="387" y="0"/>
                  </a:lnTo>
                  <a:lnTo>
                    <a:pt x="390" y="0"/>
                  </a:lnTo>
                  <a:lnTo>
                    <a:pt x="393" y="0"/>
                  </a:lnTo>
                  <a:lnTo>
                    <a:pt x="396" y="0"/>
                  </a:lnTo>
                  <a:lnTo>
                    <a:pt x="399" y="0"/>
                  </a:lnTo>
                  <a:lnTo>
                    <a:pt x="402" y="0"/>
                  </a:lnTo>
                  <a:lnTo>
                    <a:pt x="405" y="0"/>
                  </a:lnTo>
                  <a:lnTo>
                    <a:pt x="408" y="0"/>
                  </a:lnTo>
                  <a:lnTo>
                    <a:pt x="411" y="0"/>
                  </a:lnTo>
                  <a:lnTo>
                    <a:pt x="414" y="0"/>
                  </a:lnTo>
                  <a:lnTo>
                    <a:pt x="417" y="0"/>
                  </a:lnTo>
                  <a:lnTo>
                    <a:pt x="420" y="0"/>
                  </a:lnTo>
                  <a:lnTo>
                    <a:pt x="423" y="0"/>
                  </a:lnTo>
                  <a:lnTo>
                    <a:pt x="426" y="0"/>
                  </a:lnTo>
                  <a:lnTo>
                    <a:pt x="429" y="0"/>
                  </a:lnTo>
                  <a:lnTo>
                    <a:pt x="432" y="0"/>
                  </a:lnTo>
                  <a:lnTo>
                    <a:pt x="435" y="0"/>
                  </a:lnTo>
                  <a:lnTo>
                    <a:pt x="438" y="0"/>
                  </a:lnTo>
                  <a:lnTo>
                    <a:pt x="441" y="0"/>
                  </a:lnTo>
                  <a:lnTo>
                    <a:pt x="444" y="0"/>
                  </a:lnTo>
                  <a:lnTo>
                    <a:pt x="447" y="0"/>
                  </a:lnTo>
                  <a:lnTo>
                    <a:pt x="450" y="0"/>
                  </a:lnTo>
                  <a:lnTo>
                    <a:pt x="453" y="0"/>
                  </a:lnTo>
                  <a:lnTo>
                    <a:pt x="456" y="0"/>
                  </a:lnTo>
                  <a:lnTo>
                    <a:pt x="459" y="0"/>
                  </a:lnTo>
                  <a:lnTo>
                    <a:pt x="462" y="0"/>
                  </a:lnTo>
                  <a:lnTo>
                    <a:pt x="465" y="0"/>
                  </a:lnTo>
                  <a:lnTo>
                    <a:pt x="468" y="0"/>
                  </a:lnTo>
                  <a:lnTo>
                    <a:pt x="471" y="0"/>
                  </a:lnTo>
                  <a:lnTo>
                    <a:pt x="474" y="0"/>
                  </a:lnTo>
                  <a:lnTo>
                    <a:pt x="477" y="0"/>
                  </a:lnTo>
                  <a:lnTo>
                    <a:pt x="480" y="0"/>
                  </a:lnTo>
                  <a:lnTo>
                    <a:pt x="483" y="0"/>
                  </a:lnTo>
                  <a:lnTo>
                    <a:pt x="486" y="0"/>
                  </a:lnTo>
                  <a:lnTo>
                    <a:pt x="489" y="0"/>
                  </a:lnTo>
                  <a:lnTo>
                    <a:pt x="492" y="0"/>
                  </a:lnTo>
                  <a:lnTo>
                    <a:pt x="495" y="0"/>
                  </a:lnTo>
                  <a:lnTo>
                    <a:pt x="498" y="0"/>
                  </a:lnTo>
                  <a:lnTo>
                    <a:pt x="501" y="0"/>
                  </a:lnTo>
                  <a:lnTo>
                    <a:pt x="504" y="0"/>
                  </a:lnTo>
                  <a:lnTo>
                    <a:pt x="507" y="0"/>
                  </a:lnTo>
                  <a:lnTo>
                    <a:pt x="510" y="0"/>
                  </a:lnTo>
                  <a:lnTo>
                    <a:pt x="513" y="0"/>
                  </a:lnTo>
                  <a:lnTo>
                    <a:pt x="516" y="0"/>
                  </a:lnTo>
                  <a:lnTo>
                    <a:pt x="519" y="0"/>
                  </a:lnTo>
                  <a:lnTo>
                    <a:pt x="522" y="0"/>
                  </a:lnTo>
                  <a:lnTo>
                    <a:pt x="525" y="0"/>
                  </a:lnTo>
                  <a:lnTo>
                    <a:pt x="528" y="0"/>
                  </a:lnTo>
                  <a:lnTo>
                    <a:pt x="531" y="0"/>
                  </a:lnTo>
                  <a:lnTo>
                    <a:pt x="534" y="0"/>
                  </a:lnTo>
                  <a:lnTo>
                    <a:pt x="537" y="0"/>
                  </a:lnTo>
                  <a:lnTo>
                    <a:pt x="540" y="0"/>
                  </a:lnTo>
                  <a:lnTo>
                    <a:pt x="543" y="0"/>
                  </a:lnTo>
                  <a:lnTo>
                    <a:pt x="546" y="0"/>
                  </a:lnTo>
                  <a:lnTo>
                    <a:pt x="549" y="0"/>
                  </a:lnTo>
                  <a:lnTo>
                    <a:pt x="552" y="0"/>
                  </a:lnTo>
                  <a:lnTo>
                    <a:pt x="555" y="0"/>
                  </a:lnTo>
                  <a:lnTo>
                    <a:pt x="558" y="0"/>
                  </a:lnTo>
                  <a:lnTo>
                    <a:pt x="561" y="0"/>
                  </a:lnTo>
                  <a:lnTo>
                    <a:pt x="564" y="0"/>
                  </a:lnTo>
                  <a:lnTo>
                    <a:pt x="567" y="0"/>
                  </a:lnTo>
                  <a:lnTo>
                    <a:pt x="570" y="0"/>
                  </a:lnTo>
                  <a:lnTo>
                    <a:pt x="573" y="0"/>
                  </a:lnTo>
                  <a:lnTo>
                    <a:pt x="576" y="0"/>
                  </a:lnTo>
                  <a:lnTo>
                    <a:pt x="579" y="0"/>
                  </a:lnTo>
                  <a:lnTo>
                    <a:pt x="582" y="0"/>
                  </a:lnTo>
                  <a:lnTo>
                    <a:pt x="585" y="0"/>
                  </a:lnTo>
                  <a:lnTo>
                    <a:pt x="588" y="0"/>
                  </a:lnTo>
                  <a:lnTo>
                    <a:pt x="591" y="0"/>
                  </a:lnTo>
                  <a:lnTo>
                    <a:pt x="594" y="0"/>
                  </a:lnTo>
                  <a:lnTo>
                    <a:pt x="597" y="0"/>
                  </a:lnTo>
                  <a:lnTo>
                    <a:pt x="600" y="0"/>
                  </a:lnTo>
                  <a:lnTo>
                    <a:pt x="603" y="0"/>
                  </a:lnTo>
                  <a:lnTo>
                    <a:pt x="606" y="0"/>
                  </a:lnTo>
                  <a:lnTo>
                    <a:pt x="609" y="0"/>
                  </a:lnTo>
                  <a:lnTo>
                    <a:pt x="612" y="0"/>
                  </a:lnTo>
                  <a:lnTo>
                    <a:pt x="615" y="0"/>
                  </a:lnTo>
                  <a:lnTo>
                    <a:pt x="618" y="0"/>
                  </a:lnTo>
                  <a:lnTo>
                    <a:pt x="621" y="0"/>
                  </a:lnTo>
                  <a:lnTo>
                    <a:pt x="624" y="0"/>
                  </a:lnTo>
                  <a:lnTo>
                    <a:pt x="627" y="0"/>
                  </a:lnTo>
                  <a:lnTo>
                    <a:pt x="630" y="0"/>
                  </a:lnTo>
                  <a:lnTo>
                    <a:pt x="633" y="0"/>
                  </a:lnTo>
                  <a:lnTo>
                    <a:pt x="636" y="0"/>
                  </a:lnTo>
                  <a:lnTo>
                    <a:pt x="639" y="0"/>
                  </a:lnTo>
                  <a:lnTo>
                    <a:pt x="642" y="0"/>
                  </a:lnTo>
                  <a:lnTo>
                    <a:pt x="645" y="0"/>
                  </a:lnTo>
                  <a:lnTo>
                    <a:pt x="648" y="0"/>
                  </a:lnTo>
                  <a:lnTo>
                    <a:pt x="651" y="0"/>
                  </a:lnTo>
                  <a:lnTo>
                    <a:pt x="654" y="0"/>
                  </a:lnTo>
                  <a:lnTo>
                    <a:pt x="657" y="0"/>
                  </a:lnTo>
                  <a:lnTo>
                    <a:pt x="660" y="0"/>
                  </a:lnTo>
                  <a:lnTo>
                    <a:pt x="663" y="0"/>
                  </a:lnTo>
                  <a:lnTo>
                    <a:pt x="666" y="0"/>
                  </a:lnTo>
                  <a:lnTo>
                    <a:pt x="669" y="0"/>
                  </a:lnTo>
                  <a:lnTo>
                    <a:pt x="672" y="0"/>
                  </a:lnTo>
                  <a:lnTo>
                    <a:pt x="675" y="0"/>
                  </a:lnTo>
                  <a:lnTo>
                    <a:pt x="678" y="0"/>
                  </a:lnTo>
                  <a:lnTo>
                    <a:pt x="681" y="0"/>
                  </a:lnTo>
                  <a:lnTo>
                    <a:pt x="684" y="0"/>
                  </a:lnTo>
                  <a:lnTo>
                    <a:pt x="687" y="0"/>
                  </a:lnTo>
                  <a:lnTo>
                    <a:pt x="690" y="0"/>
                  </a:lnTo>
                  <a:lnTo>
                    <a:pt x="693" y="0"/>
                  </a:lnTo>
                  <a:lnTo>
                    <a:pt x="696" y="0"/>
                  </a:lnTo>
                  <a:lnTo>
                    <a:pt x="699" y="0"/>
                  </a:lnTo>
                  <a:lnTo>
                    <a:pt x="702" y="0"/>
                  </a:lnTo>
                  <a:lnTo>
                    <a:pt x="705" y="0"/>
                  </a:lnTo>
                  <a:lnTo>
                    <a:pt x="708" y="0"/>
                  </a:lnTo>
                  <a:lnTo>
                    <a:pt x="711" y="0"/>
                  </a:lnTo>
                  <a:lnTo>
                    <a:pt x="714" y="0"/>
                  </a:lnTo>
                  <a:lnTo>
                    <a:pt x="717" y="0"/>
                  </a:lnTo>
                  <a:lnTo>
                    <a:pt x="720" y="0"/>
                  </a:lnTo>
                  <a:lnTo>
                    <a:pt x="723" y="0"/>
                  </a:lnTo>
                  <a:lnTo>
                    <a:pt x="726" y="0"/>
                  </a:lnTo>
                  <a:lnTo>
                    <a:pt x="729" y="0"/>
                  </a:lnTo>
                  <a:lnTo>
                    <a:pt x="732" y="0"/>
                  </a:lnTo>
                  <a:lnTo>
                    <a:pt x="735" y="0"/>
                  </a:lnTo>
                  <a:lnTo>
                    <a:pt x="738" y="0"/>
                  </a:lnTo>
                  <a:lnTo>
                    <a:pt x="741" y="0"/>
                  </a:lnTo>
                  <a:lnTo>
                    <a:pt x="744" y="0"/>
                  </a:lnTo>
                  <a:lnTo>
                    <a:pt x="747" y="0"/>
                  </a:lnTo>
                  <a:lnTo>
                    <a:pt x="750" y="0"/>
                  </a:lnTo>
                  <a:lnTo>
                    <a:pt x="753" y="0"/>
                  </a:lnTo>
                  <a:lnTo>
                    <a:pt x="756" y="0"/>
                  </a:lnTo>
                  <a:lnTo>
                    <a:pt x="759" y="0"/>
                  </a:lnTo>
                  <a:lnTo>
                    <a:pt x="762" y="0"/>
                  </a:lnTo>
                  <a:lnTo>
                    <a:pt x="765" y="0"/>
                  </a:lnTo>
                  <a:lnTo>
                    <a:pt x="768" y="0"/>
                  </a:lnTo>
                  <a:lnTo>
                    <a:pt x="771" y="0"/>
                  </a:lnTo>
                  <a:lnTo>
                    <a:pt x="774" y="0"/>
                  </a:lnTo>
                  <a:lnTo>
                    <a:pt x="777" y="0"/>
                  </a:lnTo>
                  <a:lnTo>
                    <a:pt x="780" y="0"/>
                  </a:lnTo>
                  <a:lnTo>
                    <a:pt x="783" y="0"/>
                  </a:lnTo>
                  <a:lnTo>
                    <a:pt x="786" y="0"/>
                  </a:lnTo>
                  <a:lnTo>
                    <a:pt x="789" y="0"/>
                  </a:lnTo>
                  <a:lnTo>
                    <a:pt x="792" y="0"/>
                  </a:lnTo>
                  <a:lnTo>
                    <a:pt x="795" y="0"/>
                  </a:lnTo>
                  <a:lnTo>
                    <a:pt x="798" y="0"/>
                  </a:lnTo>
                  <a:lnTo>
                    <a:pt x="801" y="0"/>
                  </a:lnTo>
                  <a:lnTo>
                    <a:pt x="804" y="0"/>
                  </a:lnTo>
                  <a:lnTo>
                    <a:pt x="807" y="0"/>
                  </a:lnTo>
                  <a:lnTo>
                    <a:pt x="810" y="0"/>
                  </a:lnTo>
                  <a:lnTo>
                    <a:pt x="813" y="0"/>
                  </a:lnTo>
                  <a:lnTo>
                    <a:pt x="816" y="0"/>
                  </a:lnTo>
                  <a:lnTo>
                    <a:pt x="819" y="0"/>
                  </a:lnTo>
                  <a:lnTo>
                    <a:pt x="822" y="0"/>
                  </a:lnTo>
                  <a:lnTo>
                    <a:pt x="825" y="0"/>
                  </a:lnTo>
                  <a:lnTo>
                    <a:pt x="828" y="0"/>
                  </a:lnTo>
                  <a:lnTo>
                    <a:pt x="831" y="0"/>
                  </a:lnTo>
                  <a:lnTo>
                    <a:pt x="834" y="0"/>
                  </a:lnTo>
                  <a:lnTo>
                    <a:pt x="837" y="0"/>
                  </a:lnTo>
                  <a:lnTo>
                    <a:pt x="840" y="0"/>
                  </a:lnTo>
                  <a:lnTo>
                    <a:pt x="843" y="0"/>
                  </a:lnTo>
                  <a:lnTo>
                    <a:pt x="846" y="0"/>
                  </a:lnTo>
                  <a:lnTo>
                    <a:pt x="849" y="0"/>
                  </a:lnTo>
                  <a:lnTo>
                    <a:pt x="852" y="0"/>
                  </a:lnTo>
                  <a:lnTo>
                    <a:pt x="855" y="0"/>
                  </a:lnTo>
                  <a:lnTo>
                    <a:pt x="858" y="0"/>
                  </a:lnTo>
                  <a:lnTo>
                    <a:pt x="861" y="0"/>
                  </a:lnTo>
                  <a:lnTo>
                    <a:pt x="864" y="0"/>
                  </a:lnTo>
                  <a:lnTo>
                    <a:pt x="867" y="0"/>
                  </a:lnTo>
                  <a:lnTo>
                    <a:pt x="870" y="0"/>
                  </a:lnTo>
                  <a:lnTo>
                    <a:pt x="873" y="0"/>
                  </a:lnTo>
                  <a:lnTo>
                    <a:pt x="876" y="0"/>
                  </a:lnTo>
                  <a:lnTo>
                    <a:pt x="879" y="0"/>
                  </a:lnTo>
                  <a:lnTo>
                    <a:pt x="882" y="0"/>
                  </a:lnTo>
                  <a:lnTo>
                    <a:pt x="885" y="0"/>
                  </a:lnTo>
                  <a:lnTo>
                    <a:pt x="888" y="0"/>
                  </a:lnTo>
                  <a:lnTo>
                    <a:pt x="891" y="0"/>
                  </a:lnTo>
                  <a:lnTo>
                    <a:pt x="894" y="0"/>
                  </a:lnTo>
                  <a:lnTo>
                    <a:pt x="897" y="0"/>
                  </a:lnTo>
                  <a:lnTo>
                    <a:pt x="900" y="0"/>
                  </a:lnTo>
                  <a:lnTo>
                    <a:pt x="903" y="0"/>
                  </a:lnTo>
                  <a:lnTo>
                    <a:pt x="906" y="0"/>
                  </a:lnTo>
                  <a:lnTo>
                    <a:pt x="909" y="0"/>
                  </a:lnTo>
                  <a:lnTo>
                    <a:pt x="912" y="0"/>
                  </a:lnTo>
                  <a:lnTo>
                    <a:pt x="915" y="0"/>
                  </a:lnTo>
                  <a:lnTo>
                    <a:pt x="918" y="0"/>
                  </a:lnTo>
                  <a:lnTo>
                    <a:pt x="921" y="0"/>
                  </a:lnTo>
                  <a:lnTo>
                    <a:pt x="924" y="0"/>
                  </a:lnTo>
                  <a:lnTo>
                    <a:pt x="927" y="0"/>
                  </a:lnTo>
                  <a:lnTo>
                    <a:pt x="930" y="0"/>
                  </a:lnTo>
                  <a:lnTo>
                    <a:pt x="933" y="0"/>
                  </a:lnTo>
                  <a:lnTo>
                    <a:pt x="936" y="0"/>
                  </a:lnTo>
                  <a:lnTo>
                    <a:pt x="939" y="0"/>
                  </a:lnTo>
                  <a:lnTo>
                    <a:pt x="942" y="0"/>
                  </a:lnTo>
                  <a:lnTo>
                    <a:pt x="945" y="0"/>
                  </a:lnTo>
                  <a:lnTo>
                    <a:pt x="948" y="0"/>
                  </a:lnTo>
                  <a:lnTo>
                    <a:pt x="951" y="0"/>
                  </a:lnTo>
                  <a:lnTo>
                    <a:pt x="954" y="0"/>
                  </a:lnTo>
                  <a:lnTo>
                    <a:pt x="957" y="0"/>
                  </a:lnTo>
                  <a:lnTo>
                    <a:pt x="960" y="0"/>
                  </a:lnTo>
                  <a:lnTo>
                    <a:pt x="963" y="0"/>
                  </a:lnTo>
                  <a:lnTo>
                    <a:pt x="966" y="0"/>
                  </a:lnTo>
                  <a:lnTo>
                    <a:pt x="969" y="0"/>
                  </a:lnTo>
                  <a:lnTo>
                    <a:pt x="972" y="0"/>
                  </a:lnTo>
                  <a:lnTo>
                    <a:pt x="975" y="0"/>
                  </a:lnTo>
                  <a:lnTo>
                    <a:pt x="978" y="0"/>
                  </a:lnTo>
                  <a:lnTo>
                    <a:pt x="981" y="0"/>
                  </a:lnTo>
                  <a:lnTo>
                    <a:pt x="984" y="0"/>
                  </a:lnTo>
                  <a:lnTo>
                    <a:pt x="987" y="0"/>
                  </a:lnTo>
                  <a:lnTo>
                    <a:pt x="990" y="0"/>
                  </a:lnTo>
                  <a:lnTo>
                    <a:pt x="993" y="0"/>
                  </a:lnTo>
                  <a:lnTo>
                    <a:pt x="996" y="0"/>
                  </a:lnTo>
                  <a:lnTo>
                    <a:pt x="999" y="0"/>
                  </a:lnTo>
                  <a:lnTo>
                    <a:pt x="1002" y="0"/>
                  </a:lnTo>
                  <a:lnTo>
                    <a:pt x="1005" y="0"/>
                  </a:lnTo>
                  <a:lnTo>
                    <a:pt x="1008" y="0"/>
                  </a:lnTo>
                  <a:lnTo>
                    <a:pt x="1011" y="0"/>
                  </a:lnTo>
                  <a:lnTo>
                    <a:pt x="1014" y="0"/>
                  </a:lnTo>
                  <a:lnTo>
                    <a:pt x="1017" y="0"/>
                  </a:lnTo>
                  <a:lnTo>
                    <a:pt x="1020" y="0"/>
                  </a:lnTo>
                  <a:lnTo>
                    <a:pt x="1021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9" name="Rectangle 79"/>
            <p:cNvSpPr>
              <a:spLocks noChangeArrowheads="1"/>
            </p:cNvSpPr>
            <p:nvPr/>
          </p:nvSpPr>
          <p:spPr bwMode="auto">
            <a:xfrm>
              <a:off x="188" y="1999"/>
              <a:ext cx="1890" cy="2131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pSp>
        <p:nvGrpSpPr>
          <p:cNvPr id="5" name="Group 83"/>
          <p:cNvGrpSpPr>
            <a:grpSpLocks noChangeAspect="1"/>
          </p:cNvGrpSpPr>
          <p:nvPr/>
        </p:nvGrpSpPr>
        <p:grpSpPr bwMode="auto">
          <a:xfrm>
            <a:off x="4649788" y="3492500"/>
            <a:ext cx="3051175" cy="3063875"/>
            <a:chOff x="2413" y="2166"/>
            <a:chExt cx="1922" cy="1930"/>
          </a:xfrm>
        </p:grpSpPr>
        <p:sp>
          <p:nvSpPr>
            <p:cNvPr id="6157" name="AutoShape 82"/>
            <p:cNvSpPr>
              <a:spLocks noChangeAspect="1" noChangeArrowheads="1" noTextEdit="1"/>
            </p:cNvSpPr>
            <p:nvPr/>
          </p:nvSpPr>
          <p:spPr bwMode="auto">
            <a:xfrm>
              <a:off x="2413" y="2166"/>
              <a:ext cx="1922" cy="19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58" name="Rectangle 84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59" name="Line 85"/>
            <p:cNvSpPr>
              <a:spLocks noChangeShapeType="1"/>
            </p:cNvSpPr>
            <p:nvPr/>
          </p:nvSpPr>
          <p:spPr bwMode="auto">
            <a:xfrm flipV="1">
              <a:off x="262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0" name="Line 86"/>
            <p:cNvSpPr>
              <a:spLocks noChangeShapeType="1"/>
            </p:cNvSpPr>
            <p:nvPr/>
          </p:nvSpPr>
          <p:spPr bwMode="auto">
            <a:xfrm flipV="1">
              <a:off x="262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1" name="Line 87"/>
            <p:cNvSpPr>
              <a:spLocks noChangeShapeType="1"/>
            </p:cNvSpPr>
            <p:nvPr/>
          </p:nvSpPr>
          <p:spPr bwMode="auto">
            <a:xfrm flipV="1">
              <a:off x="284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2" name="Line 88"/>
            <p:cNvSpPr>
              <a:spLocks noChangeShapeType="1"/>
            </p:cNvSpPr>
            <p:nvPr/>
          </p:nvSpPr>
          <p:spPr bwMode="auto">
            <a:xfrm flipV="1">
              <a:off x="284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3" name="Line 89"/>
            <p:cNvSpPr>
              <a:spLocks noChangeShapeType="1"/>
            </p:cNvSpPr>
            <p:nvPr/>
          </p:nvSpPr>
          <p:spPr bwMode="auto">
            <a:xfrm flipV="1">
              <a:off x="326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4" name="Line 90"/>
            <p:cNvSpPr>
              <a:spLocks noChangeShapeType="1"/>
            </p:cNvSpPr>
            <p:nvPr/>
          </p:nvSpPr>
          <p:spPr bwMode="auto">
            <a:xfrm flipV="1">
              <a:off x="326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5" name="Line 91"/>
            <p:cNvSpPr>
              <a:spLocks noChangeShapeType="1"/>
            </p:cNvSpPr>
            <p:nvPr/>
          </p:nvSpPr>
          <p:spPr bwMode="auto">
            <a:xfrm flipV="1">
              <a:off x="347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6" name="Line 92"/>
            <p:cNvSpPr>
              <a:spLocks noChangeShapeType="1"/>
            </p:cNvSpPr>
            <p:nvPr/>
          </p:nvSpPr>
          <p:spPr bwMode="auto">
            <a:xfrm flipV="1">
              <a:off x="348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7" name="Line 93"/>
            <p:cNvSpPr>
              <a:spLocks noChangeShapeType="1"/>
            </p:cNvSpPr>
            <p:nvPr/>
          </p:nvSpPr>
          <p:spPr bwMode="auto">
            <a:xfrm flipV="1">
              <a:off x="369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8" name="Line 94"/>
            <p:cNvSpPr>
              <a:spLocks noChangeShapeType="1"/>
            </p:cNvSpPr>
            <p:nvPr/>
          </p:nvSpPr>
          <p:spPr bwMode="auto">
            <a:xfrm flipV="1">
              <a:off x="369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69" name="Line 95"/>
            <p:cNvSpPr>
              <a:spLocks noChangeShapeType="1"/>
            </p:cNvSpPr>
            <p:nvPr/>
          </p:nvSpPr>
          <p:spPr bwMode="auto">
            <a:xfrm flipV="1">
              <a:off x="390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0" name="Line 96"/>
            <p:cNvSpPr>
              <a:spLocks noChangeShapeType="1"/>
            </p:cNvSpPr>
            <p:nvPr/>
          </p:nvSpPr>
          <p:spPr bwMode="auto">
            <a:xfrm flipV="1">
              <a:off x="390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1" name="Line 97"/>
            <p:cNvSpPr>
              <a:spLocks noChangeShapeType="1"/>
            </p:cNvSpPr>
            <p:nvPr/>
          </p:nvSpPr>
          <p:spPr bwMode="auto">
            <a:xfrm flipV="1">
              <a:off x="411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2" name="Line 98"/>
            <p:cNvSpPr>
              <a:spLocks noChangeShapeType="1"/>
            </p:cNvSpPr>
            <p:nvPr/>
          </p:nvSpPr>
          <p:spPr bwMode="auto">
            <a:xfrm flipV="1">
              <a:off x="4119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3" name="Line 99"/>
            <p:cNvSpPr>
              <a:spLocks noChangeShapeType="1"/>
            </p:cNvSpPr>
            <p:nvPr/>
          </p:nvSpPr>
          <p:spPr bwMode="auto">
            <a:xfrm>
              <a:off x="2417" y="384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4" name="Line 100"/>
            <p:cNvSpPr>
              <a:spLocks noChangeShapeType="1"/>
            </p:cNvSpPr>
            <p:nvPr/>
          </p:nvSpPr>
          <p:spPr bwMode="auto">
            <a:xfrm>
              <a:off x="2417" y="384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5" name="Line 101"/>
            <p:cNvSpPr>
              <a:spLocks noChangeShapeType="1"/>
            </p:cNvSpPr>
            <p:nvPr/>
          </p:nvSpPr>
          <p:spPr bwMode="auto">
            <a:xfrm>
              <a:off x="2417" y="3607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6" name="Line 102"/>
            <p:cNvSpPr>
              <a:spLocks noChangeShapeType="1"/>
            </p:cNvSpPr>
            <p:nvPr/>
          </p:nvSpPr>
          <p:spPr bwMode="auto">
            <a:xfrm>
              <a:off x="2417" y="3611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7" name="Line 103"/>
            <p:cNvSpPr>
              <a:spLocks noChangeShapeType="1"/>
            </p:cNvSpPr>
            <p:nvPr/>
          </p:nvSpPr>
          <p:spPr bwMode="auto">
            <a:xfrm>
              <a:off x="2417" y="3126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8" name="Line 104"/>
            <p:cNvSpPr>
              <a:spLocks noChangeShapeType="1"/>
            </p:cNvSpPr>
            <p:nvPr/>
          </p:nvSpPr>
          <p:spPr bwMode="auto">
            <a:xfrm>
              <a:off x="2417" y="3129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79" name="Line 105"/>
            <p:cNvSpPr>
              <a:spLocks noChangeShapeType="1"/>
            </p:cNvSpPr>
            <p:nvPr/>
          </p:nvSpPr>
          <p:spPr bwMode="auto">
            <a:xfrm>
              <a:off x="2417" y="288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0" name="Line 106"/>
            <p:cNvSpPr>
              <a:spLocks noChangeShapeType="1"/>
            </p:cNvSpPr>
            <p:nvPr/>
          </p:nvSpPr>
          <p:spPr bwMode="auto">
            <a:xfrm>
              <a:off x="2417" y="2892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1" name="Line 107"/>
            <p:cNvSpPr>
              <a:spLocks noChangeShapeType="1"/>
            </p:cNvSpPr>
            <p:nvPr/>
          </p:nvSpPr>
          <p:spPr bwMode="auto">
            <a:xfrm>
              <a:off x="2417" y="2648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2" name="Line 108"/>
            <p:cNvSpPr>
              <a:spLocks noChangeShapeType="1"/>
            </p:cNvSpPr>
            <p:nvPr/>
          </p:nvSpPr>
          <p:spPr bwMode="auto">
            <a:xfrm>
              <a:off x="2417" y="2651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3" name="Line 109"/>
            <p:cNvSpPr>
              <a:spLocks noChangeShapeType="1"/>
            </p:cNvSpPr>
            <p:nvPr/>
          </p:nvSpPr>
          <p:spPr bwMode="auto">
            <a:xfrm>
              <a:off x="2417" y="2410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4" name="Line 110"/>
            <p:cNvSpPr>
              <a:spLocks noChangeShapeType="1"/>
            </p:cNvSpPr>
            <p:nvPr/>
          </p:nvSpPr>
          <p:spPr bwMode="auto">
            <a:xfrm>
              <a:off x="2417" y="241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5" name="Line 111"/>
            <p:cNvSpPr>
              <a:spLocks noChangeShapeType="1"/>
            </p:cNvSpPr>
            <p:nvPr/>
          </p:nvSpPr>
          <p:spPr bwMode="auto">
            <a:xfrm>
              <a:off x="2417" y="3363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6" name="Line 112"/>
            <p:cNvSpPr>
              <a:spLocks noChangeShapeType="1"/>
            </p:cNvSpPr>
            <p:nvPr/>
          </p:nvSpPr>
          <p:spPr bwMode="auto">
            <a:xfrm>
              <a:off x="2417" y="3366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7" name="Line 113"/>
            <p:cNvSpPr>
              <a:spLocks noChangeShapeType="1"/>
            </p:cNvSpPr>
            <p:nvPr/>
          </p:nvSpPr>
          <p:spPr bwMode="auto">
            <a:xfrm>
              <a:off x="2417" y="3370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8" name="Line 114"/>
            <p:cNvSpPr>
              <a:spLocks noChangeShapeType="1"/>
            </p:cNvSpPr>
            <p:nvPr/>
          </p:nvSpPr>
          <p:spPr bwMode="auto">
            <a:xfrm>
              <a:off x="2417" y="3374"/>
              <a:ext cx="1916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89" name="Rectangle 115"/>
            <p:cNvSpPr>
              <a:spLocks noChangeArrowheads="1"/>
            </p:cNvSpPr>
            <p:nvPr/>
          </p:nvSpPr>
          <p:spPr bwMode="auto">
            <a:xfrm>
              <a:off x="4294" y="3259"/>
              <a:ext cx="3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x</a:t>
              </a:r>
              <a:endParaRPr lang="en-US"/>
            </a:p>
          </p:txBody>
        </p:sp>
        <p:sp>
          <p:nvSpPr>
            <p:cNvPr id="6190" name="Freeform 116"/>
            <p:cNvSpPr>
              <a:spLocks/>
            </p:cNvSpPr>
            <p:nvPr/>
          </p:nvSpPr>
          <p:spPr bwMode="auto">
            <a:xfrm>
              <a:off x="4312" y="3338"/>
              <a:ext cx="17" cy="64"/>
            </a:xfrm>
            <a:custGeom>
              <a:avLst/>
              <a:gdLst>
                <a:gd name="T0" fmla="*/ 0 w 17"/>
                <a:gd name="T1" fmla="*/ 0 h 64"/>
                <a:gd name="T2" fmla="*/ 17 w 17"/>
                <a:gd name="T3" fmla="*/ 32 h 64"/>
                <a:gd name="T4" fmla="*/ 0 w 17"/>
                <a:gd name="T5" fmla="*/ 64 h 64"/>
                <a:gd name="T6" fmla="*/ 0 w 17"/>
                <a:gd name="T7" fmla="*/ 0 h 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64"/>
                <a:gd name="T14" fmla="*/ 17 w 17"/>
                <a:gd name="T15" fmla="*/ 64 h 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64">
                  <a:moveTo>
                    <a:pt x="0" y="0"/>
                  </a:moveTo>
                  <a:lnTo>
                    <a:pt x="17" y="32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1" name="Line 117"/>
            <p:cNvSpPr>
              <a:spLocks noChangeShapeType="1"/>
            </p:cNvSpPr>
            <p:nvPr/>
          </p:nvSpPr>
          <p:spPr bwMode="auto">
            <a:xfrm flipV="1">
              <a:off x="3051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2" name="Line 118"/>
            <p:cNvSpPr>
              <a:spLocks noChangeShapeType="1"/>
            </p:cNvSpPr>
            <p:nvPr/>
          </p:nvSpPr>
          <p:spPr bwMode="auto">
            <a:xfrm flipV="1">
              <a:off x="3053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3" name="Line 119"/>
            <p:cNvSpPr>
              <a:spLocks noChangeShapeType="1"/>
            </p:cNvSpPr>
            <p:nvPr/>
          </p:nvSpPr>
          <p:spPr bwMode="auto">
            <a:xfrm flipV="1">
              <a:off x="3055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4" name="Line 120"/>
            <p:cNvSpPr>
              <a:spLocks noChangeShapeType="1"/>
            </p:cNvSpPr>
            <p:nvPr/>
          </p:nvSpPr>
          <p:spPr bwMode="auto">
            <a:xfrm flipV="1">
              <a:off x="3057" y="2170"/>
              <a:ext cx="1" cy="191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5" name="Rectangle 121"/>
            <p:cNvSpPr>
              <a:spLocks noChangeArrowheads="1"/>
            </p:cNvSpPr>
            <p:nvPr/>
          </p:nvSpPr>
          <p:spPr bwMode="auto">
            <a:xfrm>
              <a:off x="3077" y="2162"/>
              <a:ext cx="32" cy="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i="1">
                  <a:solidFill>
                    <a:srgbClr val="000000"/>
                  </a:solidFill>
                  <a:latin typeface="Times New Roman" pitchFamily="18" charset="0"/>
                </a:rPr>
                <a:t>y</a:t>
              </a:r>
              <a:endParaRPr lang="en-US"/>
            </a:p>
          </p:txBody>
        </p:sp>
        <p:sp>
          <p:nvSpPr>
            <p:cNvPr id="6196" name="Freeform 122"/>
            <p:cNvSpPr>
              <a:spLocks/>
            </p:cNvSpPr>
            <p:nvPr/>
          </p:nvSpPr>
          <p:spPr bwMode="auto">
            <a:xfrm>
              <a:off x="3038" y="2173"/>
              <a:ext cx="34" cy="33"/>
            </a:xfrm>
            <a:custGeom>
              <a:avLst/>
              <a:gdLst>
                <a:gd name="T0" fmla="*/ 0 w 34"/>
                <a:gd name="T1" fmla="*/ 33 h 33"/>
                <a:gd name="T2" fmla="*/ 17 w 34"/>
                <a:gd name="T3" fmla="*/ 0 h 33"/>
                <a:gd name="T4" fmla="*/ 34 w 34"/>
                <a:gd name="T5" fmla="*/ 33 h 33"/>
                <a:gd name="T6" fmla="*/ 0 w 34"/>
                <a:gd name="T7" fmla="*/ 33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3"/>
                <a:gd name="T14" fmla="*/ 34 w 34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3">
                  <a:moveTo>
                    <a:pt x="0" y="33"/>
                  </a:moveTo>
                  <a:lnTo>
                    <a:pt x="17" y="0"/>
                  </a:lnTo>
                  <a:lnTo>
                    <a:pt x="34" y="33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7" name="Rectangle 123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198" name="Line 124"/>
            <p:cNvSpPr>
              <a:spLocks noChangeShapeType="1"/>
            </p:cNvSpPr>
            <p:nvPr/>
          </p:nvSpPr>
          <p:spPr bwMode="auto">
            <a:xfrm>
              <a:off x="2629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199" name="Rectangle 125"/>
            <p:cNvSpPr>
              <a:spLocks noChangeArrowheads="1"/>
            </p:cNvSpPr>
            <p:nvPr/>
          </p:nvSpPr>
          <p:spPr bwMode="auto">
            <a:xfrm>
              <a:off x="2610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00" name="Line 126"/>
            <p:cNvSpPr>
              <a:spLocks noChangeShapeType="1"/>
            </p:cNvSpPr>
            <p:nvPr/>
          </p:nvSpPr>
          <p:spPr bwMode="auto">
            <a:xfrm>
              <a:off x="2843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1" name="Rectangle 127"/>
            <p:cNvSpPr>
              <a:spLocks noChangeArrowheads="1"/>
            </p:cNvSpPr>
            <p:nvPr/>
          </p:nvSpPr>
          <p:spPr bwMode="auto">
            <a:xfrm>
              <a:off x="2824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02" name="Rectangle 128"/>
            <p:cNvSpPr>
              <a:spLocks noChangeArrowheads="1"/>
            </p:cNvSpPr>
            <p:nvPr/>
          </p:nvSpPr>
          <p:spPr bwMode="auto">
            <a:xfrm>
              <a:off x="3062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0</a:t>
              </a:r>
              <a:endParaRPr lang="en-US"/>
            </a:p>
          </p:txBody>
        </p:sp>
        <p:sp>
          <p:nvSpPr>
            <p:cNvPr id="6203" name="Line 129"/>
            <p:cNvSpPr>
              <a:spLocks noChangeShapeType="1"/>
            </p:cNvSpPr>
            <p:nvPr/>
          </p:nvSpPr>
          <p:spPr bwMode="auto">
            <a:xfrm>
              <a:off x="3267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4" name="Rectangle 130"/>
            <p:cNvSpPr>
              <a:spLocks noChangeArrowheads="1"/>
            </p:cNvSpPr>
            <p:nvPr/>
          </p:nvSpPr>
          <p:spPr bwMode="auto">
            <a:xfrm>
              <a:off x="3269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05" name="Line 131"/>
            <p:cNvSpPr>
              <a:spLocks noChangeShapeType="1"/>
            </p:cNvSpPr>
            <p:nvPr/>
          </p:nvSpPr>
          <p:spPr bwMode="auto">
            <a:xfrm>
              <a:off x="3481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6" name="Rectangle 132"/>
            <p:cNvSpPr>
              <a:spLocks noChangeArrowheads="1"/>
            </p:cNvSpPr>
            <p:nvPr/>
          </p:nvSpPr>
          <p:spPr bwMode="auto">
            <a:xfrm>
              <a:off x="3483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07" name="Line 133"/>
            <p:cNvSpPr>
              <a:spLocks noChangeShapeType="1"/>
            </p:cNvSpPr>
            <p:nvPr/>
          </p:nvSpPr>
          <p:spPr bwMode="auto">
            <a:xfrm>
              <a:off x="3693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08" name="Rectangle 134"/>
            <p:cNvSpPr>
              <a:spLocks noChangeArrowheads="1"/>
            </p:cNvSpPr>
            <p:nvPr/>
          </p:nvSpPr>
          <p:spPr bwMode="auto">
            <a:xfrm>
              <a:off x="3695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09" name="Line 135"/>
            <p:cNvSpPr>
              <a:spLocks noChangeShapeType="1"/>
            </p:cNvSpPr>
            <p:nvPr/>
          </p:nvSpPr>
          <p:spPr bwMode="auto">
            <a:xfrm>
              <a:off x="3905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0" name="Rectangle 136"/>
            <p:cNvSpPr>
              <a:spLocks noChangeArrowheads="1"/>
            </p:cNvSpPr>
            <p:nvPr/>
          </p:nvSpPr>
          <p:spPr bwMode="auto">
            <a:xfrm>
              <a:off x="3907" y="3392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211" name="Line 137"/>
            <p:cNvSpPr>
              <a:spLocks noChangeShapeType="1"/>
            </p:cNvSpPr>
            <p:nvPr/>
          </p:nvSpPr>
          <p:spPr bwMode="auto">
            <a:xfrm>
              <a:off x="4119" y="3352"/>
              <a:ext cx="1" cy="40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2" name="Rectangle 138"/>
            <p:cNvSpPr>
              <a:spLocks noChangeArrowheads="1"/>
            </p:cNvSpPr>
            <p:nvPr/>
          </p:nvSpPr>
          <p:spPr bwMode="auto">
            <a:xfrm>
              <a:off x="4100" y="339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10</a:t>
              </a:r>
              <a:endParaRPr lang="en-US"/>
            </a:p>
          </p:txBody>
        </p:sp>
        <p:sp>
          <p:nvSpPr>
            <p:cNvPr id="6213" name="Rectangle 139"/>
            <p:cNvSpPr>
              <a:spLocks noChangeArrowheads="1"/>
            </p:cNvSpPr>
            <p:nvPr/>
          </p:nvSpPr>
          <p:spPr bwMode="auto">
            <a:xfrm>
              <a:off x="3006" y="3812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-4</a:t>
              </a:r>
              <a:endParaRPr lang="en-US"/>
            </a:p>
          </p:txBody>
        </p:sp>
        <p:sp>
          <p:nvSpPr>
            <p:cNvPr id="6214" name="Line 140"/>
            <p:cNvSpPr>
              <a:spLocks noChangeShapeType="1"/>
            </p:cNvSpPr>
            <p:nvPr/>
          </p:nvSpPr>
          <p:spPr bwMode="auto">
            <a:xfrm>
              <a:off x="3046" y="3848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5" name="Rectangle 141"/>
            <p:cNvSpPr>
              <a:spLocks noChangeArrowheads="1"/>
            </p:cNvSpPr>
            <p:nvPr/>
          </p:nvSpPr>
          <p:spPr bwMode="auto">
            <a:xfrm>
              <a:off x="3006" y="3575"/>
              <a:ext cx="56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-2</a:t>
              </a:r>
              <a:endParaRPr lang="en-US"/>
            </a:p>
          </p:txBody>
        </p:sp>
        <p:sp>
          <p:nvSpPr>
            <p:cNvPr id="6216" name="Line 142"/>
            <p:cNvSpPr>
              <a:spLocks noChangeShapeType="1"/>
            </p:cNvSpPr>
            <p:nvPr/>
          </p:nvSpPr>
          <p:spPr bwMode="auto">
            <a:xfrm>
              <a:off x="3046" y="3611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7" name="Rectangle 143"/>
            <p:cNvSpPr>
              <a:spLocks noChangeArrowheads="1"/>
            </p:cNvSpPr>
            <p:nvPr/>
          </p:nvSpPr>
          <p:spPr bwMode="auto">
            <a:xfrm>
              <a:off x="3025" y="3093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2</a:t>
              </a:r>
              <a:endParaRPr lang="en-US"/>
            </a:p>
          </p:txBody>
        </p:sp>
        <p:sp>
          <p:nvSpPr>
            <p:cNvPr id="6218" name="Line 144"/>
            <p:cNvSpPr>
              <a:spLocks noChangeShapeType="1"/>
            </p:cNvSpPr>
            <p:nvPr/>
          </p:nvSpPr>
          <p:spPr bwMode="auto">
            <a:xfrm>
              <a:off x="3046" y="3129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19" name="Rectangle 145"/>
            <p:cNvSpPr>
              <a:spLocks noChangeArrowheads="1"/>
            </p:cNvSpPr>
            <p:nvPr/>
          </p:nvSpPr>
          <p:spPr bwMode="auto">
            <a:xfrm>
              <a:off x="3025" y="2856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4</a:t>
              </a:r>
              <a:endParaRPr lang="en-US"/>
            </a:p>
          </p:txBody>
        </p:sp>
        <p:sp>
          <p:nvSpPr>
            <p:cNvPr id="6220" name="Line 146"/>
            <p:cNvSpPr>
              <a:spLocks noChangeShapeType="1"/>
            </p:cNvSpPr>
            <p:nvPr/>
          </p:nvSpPr>
          <p:spPr bwMode="auto">
            <a:xfrm>
              <a:off x="3046" y="2892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1" name="Rectangle 147"/>
            <p:cNvSpPr>
              <a:spLocks noChangeArrowheads="1"/>
            </p:cNvSpPr>
            <p:nvPr/>
          </p:nvSpPr>
          <p:spPr bwMode="auto">
            <a:xfrm>
              <a:off x="3025" y="2615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6</a:t>
              </a:r>
              <a:endParaRPr lang="en-US"/>
            </a:p>
          </p:txBody>
        </p:sp>
        <p:sp>
          <p:nvSpPr>
            <p:cNvPr id="6222" name="Line 148"/>
            <p:cNvSpPr>
              <a:spLocks noChangeShapeType="1"/>
            </p:cNvSpPr>
            <p:nvPr/>
          </p:nvSpPr>
          <p:spPr bwMode="auto">
            <a:xfrm>
              <a:off x="3046" y="2651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3" name="Rectangle 149"/>
            <p:cNvSpPr>
              <a:spLocks noChangeArrowheads="1"/>
            </p:cNvSpPr>
            <p:nvPr/>
          </p:nvSpPr>
          <p:spPr bwMode="auto">
            <a:xfrm>
              <a:off x="3025" y="2378"/>
              <a:ext cx="38" cy="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Courier New" pitchFamily="49" charset="0"/>
                </a:rPr>
                <a:t>8</a:t>
              </a:r>
              <a:endParaRPr lang="en-US"/>
            </a:p>
          </p:txBody>
        </p:sp>
        <p:sp>
          <p:nvSpPr>
            <p:cNvPr id="6224" name="Line 150"/>
            <p:cNvSpPr>
              <a:spLocks noChangeShapeType="1"/>
            </p:cNvSpPr>
            <p:nvPr/>
          </p:nvSpPr>
          <p:spPr bwMode="auto">
            <a:xfrm>
              <a:off x="3046" y="2414"/>
              <a:ext cx="20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6225" name="Freeform 151"/>
            <p:cNvSpPr>
              <a:spLocks/>
            </p:cNvSpPr>
            <p:nvPr/>
          </p:nvSpPr>
          <p:spPr bwMode="auto">
            <a:xfrm>
              <a:off x="3214" y="3313"/>
              <a:ext cx="14" cy="57"/>
            </a:xfrm>
            <a:custGeom>
              <a:avLst/>
              <a:gdLst>
                <a:gd name="T0" fmla="*/ 14 w 7"/>
                <a:gd name="T1" fmla="*/ 0 h 16"/>
                <a:gd name="T2" fmla="*/ 10 w 7"/>
                <a:gd name="T3" fmla="*/ 7 h 16"/>
                <a:gd name="T4" fmla="*/ 6 w 7"/>
                <a:gd name="T5" fmla="*/ 18 h 16"/>
                <a:gd name="T6" fmla="*/ 2 w 7"/>
                <a:gd name="T7" fmla="*/ 36 h 16"/>
                <a:gd name="T8" fmla="*/ 0 w 7"/>
                <a:gd name="T9" fmla="*/ 43 h 16"/>
                <a:gd name="T10" fmla="*/ 0 w 7"/>
                <a:gd name="T11" fmla="*/ 46 h 16"/>
                <a:gd name="T12" fmla="*/ 0 w 7"/>
                <a:gd name="T13" fmla="*/ 50 h 16"/>
                <a:gd name="T14" fmla="*/ 0 w 7"/>
                <a:gd name="T15" fmla="*/ 53 h 16"/>
                <a:gd name="T16" fmla="*/ 0 w 7"/>
                <a:gd name="T17" fmla="*/ 53 h 16"/>
                <a:gd name="T18" fmla="*/ 0 w 7"/>
                <a:gd name="T19" fmla="*/ 53 h 16"/>
                <a:gd name="T20" fmla="*/ 0 w 7"/>
                <a:gd name="T21" fmla="*/ 57 h 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"/>
                <a:gd name="T34" fmla="*/ 0 h 16"/>
                <a:gd name="T35" fmla="*/ 7 w 7"/>
                <a:gd name="T36" fmla="*/ 16 h 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" h="16">
                  <a:moveTo>
                    <a:pt x="7" y="0"/>
                  </a:moveTo>
                  <a:lnTo>
                    <a:pt x="5" y="2"/>
                  </a:lnTo>
                  <a:lnTo>
                    <a:pt x="3" y="5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6" name="Freeform 152"/>
            <p:cNvSpPr>
              <a:spLocks/>
            </p:cNvSpPr>
            <p:nvPr/>
          </p:nvSpPr>
          <p:spPr bwMode="auto">
            <a:xfrm>
              <a:off x="3228" y="2820"/>
              <a:ext cx="1105" cy="493"/>
            </a:xfrm>
            <a:custGeom>
              <a:avLst/>
              <a:gdLst>
                <a:gd name="T0" fmla="*/ 15 w 589"/>
                <a:gd name="T1" fmla="*/ 464 h 137"/>
                <a:gd name="T2" fmla="*/ 34 w 589"/>
                <a:gd name="T3" fmla="*/ 439 h 137"/>
                <a:gd name="T4" fmla="*/ 53 w 589"/>
                <a:gd name="T5" fmla="*/ 417 h 137"/>
                <a:gd name="T6" fmla="*/ 71 w 589"/>
                <a:gd name="T7" fmla="*/ 399 h 137"/>
                <a:gd name="T8" fmla="*/ 90 w 589"/>
                <a:gd name="T9" fmla="*/ 385 h 137"/>
                <a:gd name="T10" fmla="*/ 109 w 589"/>
                <a:gd name="T11" fmla="*/ 371 h 137"/>
                <a:gd name="T12" fmla="*/ 128 w 589"/>
                <a:gd name="T13" fmla="*/ 356 h 137"/>
                <a:gd name="T14" fmla="*/ 146 w 589"/>
                <a:gd name="T15" fmla="*/ 342 h 137"/>
                <a:gd name="T16" fmla="*/ 165 w 589"/>
                <a:gd name="T17" fmla="*/ 331 h 137"/>
                <a:gd name="T18" fmla="*/ 184 w 589"/>
                <a:gd name="T19" fmla="*/ 320 h 137"/>
                <a:gd name="T20" fmla="*/ 203 w 589"/>
                <a:gd name="T21" fmla="*/ 309 h 137"/>
                <a:gd name="T22" fmla="*/ 221 w 589"/>
                <a:gd name="T23" fmla="*/ 299 h 137"/>
                <a:gd name="T24" fmla="*/ 240 w 589"/>
                <a:gd name="T25" fmla="*/ 288 h 137"/>
                <a:gd name="T26" fmla="*/ 259 w 589"/>
                <a:gd name="T27" fmla="*/ 281 h 137"/>
                <a:gd name="T28" fmla="*/ 278 w 589"/>
                <a:gd name="T29" fmla="*/ 270 h 137"/>
                <a:gd name="T30" fmla="*/ 296 w 589"/>
                <a:gd name="T31" fmla="*/ 263 h 137"/>
                <a:gd name="T32" fmla="*/ 315 w 589"/>
                <a:gd name="T33" fmla="*/ 252 h 137"/>
                <a:gd name="T34" fmla="*/ 334 w 589"/>
                <a:gd name="T35" fmla="*/ 245 h 137"/>
                <a:gd name="T36" fmla="*/ 353 w 589"/>
                <a:gd name="T37" fmla="*/ 238 h 137"/>
                <a:gd name="T38" fmla="*/ 371 w 589"/>
                <a:gd name="T39" fmla="*/ 230 h 137"/>
                <a:gd name="T40" fmla="*/ 390 w 589"/>
                <a:gd name="T41" fmla="*/ 220 h 137"/>
                <a:gd name="T42" fmla="*/ 409 w 589"/>
                <a:gd name="T43" fmla="*/ 212 h 137"/>
                <a:gd name="T44" fmla="*/ 428 w 589"/>
                <a:gd name="T45" fmla="*/ 205 h 137"/>
                <a:gd name="T46" fmla="*/ 447 w 589"/>
                <a:gd name="T47" fmla="*/ 198 h 137"/>
                <a:gd name="T48" fmla="*/ 465 w 589"/>
                <a:gd name="T49" fmla="*/ 191 h 137"/>
                <a:gd name="T50" fmla="*/ 484 w 589"/>
                <a:gd name="T51" fmla="*/ 184 h 137"/>
                <a:gd name="T52" fmla="*/ 503 w 589"/>
                <a:gd name="T53" fmla="*/ 176 h 137"/>
                <a:gd name="T54" fmla="*/ 522 w 589"/>
                <a:gd name="T55" fmla="*/ 169 h 137"/>
                <a:gd name="T56" fmla="*/ 540 w 589"/>
                <a:gd name="T57" fmla="*/ 166 h 137"/>
                <a:gd name="T58" fmla="*/ 559 w 589"/>
                <a:gd name="T59" fmla="*/ 158 h 137"/>
                <a:gd name="T60" fmla="*/ 578 w 589"/>
                <a:gd name="T61" fmla="*/ 151 h 137"/>
                <a:gd name="T62" fmla="*/ 597 w 589"/>
                <a:gd name="T63" fmla="*/ 144 h 137"/>
                <a:gd name="T64" fmla="*/ 615 w 589"/>
                <a:gd name="T65" fmla="*/ 140 h 137"/>
                <a:gd name="T66" fmla="*/ 634 w 589"/>
                <a:gd name="T67" fmla="*/ 133 h 137"/>
                <a:gd name="T68" fmla="*/ 653 w 589"/>
                <a:gd name="T69" fmla="*/ 126 h 137"/>
                <a:gd name="T70" fmla="*/ 672 w 589"/>
                <a:gd name="T71" fmla="*/ 122 h 137"/>
                <a:gd name="T72" fmla="*/ 690 w 589"/>
                <a:gd name="T73" fmla="*/ 115 h 137"/>
                <a:gd name="T74" fmla="*/ 709 w 589"/>
                <a:gd name="T75" fmla="*/ 108 h 137"/>
                <a:gd name="T76" fmla="*/ 728 w 589"/>
                <a:gd name="T77" fmla="*/ 104 h 137"/>
                <a:gd name="T78" fmla="*/ 747 w 589"/>
                <a:gd name="T79" fmla="*/ 97 h 137"/>
                <a:gd name="T80" fmla="*/ 765 w 589"/>
                <a:gd name="T81" fmla="*/ 94 h 137"/>
                <a:gd name="T82" fmla="*/ 784 w 589"/>
                <a:gd name="T83" fmla="*/ 86 h 137"/>
                <a:gd name="T84" fmla="*/ 803 w 589"/>
                <a:gd name="T85" fmla="*/ 83 h 137"/>
                <a:gd name="T86" fmla="*/ 822 w 589"/>
                <a:gd name="T87" fmla="*/ 76 h 137"/>
                <a:gd name="T88" fmla="*/ 840 w 589"/>
                <a:gd name="T89" fmla="*/ 72 h 137"/>
                <a:gd name="T90" fmla="*/ 859 w 589"/>
                <a:gd name="T91" fmla="*/ 65 h 137"/>
                <a:gd name="T92" fmla="*/ 878 w 589"/>
                <a:gd name="T93" fmla="*/ 61 h 137"/>
                <a:gd name="T94" fmla="*/ 897 w 589"/>
                <a:gd name="T95" fmla="*/ 54 h 137"/>
                <a:gd name="T96" fmla="*/ 916 w 589"/>
                <a:gd name="T97" fmla="*/ 50 h 137"/>
                <a:gd name="T98" fmla="*/ 934 w 589"/>
                <a:gd name="T99" fmla="*/ 43 h 137"/>
                <a:gd name="T100" fmla="*/ 953 w 589"/>
                <a:gd name="T101" fmla="*/ 40 h 137"/>
                <a:gd name="T102" fmla="*/ 972 w 589"/>
                <a:gd name="T103" fmla="*/ 36 h 137"/>
                <a:gd name="T104" fmla="*/ 991 w 589"/>
                <a:gd name="T105" fmla="*/ 29 h 137"/>
                <a:gd name="T106" fmla="*/ 1009 w 589"/>
                <a:gd name="T107" fmla="*/ 25 h 137"/>
                <a:gd name="T108" fmla="*/ 1028 w 589"/>
                <a:gd name="T109" fmla="*/ 22 h 137"/>
                <a:gd name="T110" fmla="*/ 1047 w 589"/>
                <a:gd name="T111" fmla="*/ 14 h 137"/>
                <a:gd name="T112" fmla="*/ 1066 w 589"/>
                <a:gd name="T113" fmla="*/ 11 h 137"/>
                <a:gd name="T114" fmla="*/ 1084 w 589"/>
                <a:gd name="T115" fmla="*/ 7 h 137"/>
                <a:gd name="T116" fmla="*/ 1103 w 589"/>
                <a:gd name="T117" fmla="*/ 0 h 13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9"/>
                <a:gd name="T178" fmla="*/ 0 h 137"/>
                <a:gd name="T179" fmla="*/ 589 w 589"/>
                <a:gd name="T180" fmla="*/ 137 h 13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9" h="137">
                  <a:moveTo>
                    <a:pt x="0" y="137"/>
                  </a:moveTo>
                  <a:lnTo>
                    <a:pt x="2" y="134"/>
                  </a:lnTo>
                  <a:lnTo>
                    <a:pt x="4" y="132"/>
                  </a:lnTo>
                  <a:lnTo>
                    <a:pt x="6" y="131"/>
                  </a:lnTo>
                  <a:lnTo>
                    <a:pt x="8" y="129"/>
                  </a:lnTo>
                  <a:lnTo>
                    <a:pt x="10" y="127"/>
                  </a:lnTo>
                  <a:lnTo>
                    <a:pt x="12" y="126"/>
                  </a:lnTo>
                  <a:lnTo>
                    <a:pt x="14" y="124"/>
                  </a:lnTo>
                  <a:lnTo>
                    <a:pt x="16" y="123"/>
                  </a:lnTo>
                  <a:lnTo>
                    <a:pt x="18" y="122"/>
                  </a:lnTo>
                  <a:lnTo>
                    <a:pt x="20" y="121"/>
                  </a:lnTo>
                  <a:lnTo>
                    <a:pt x="22" y="119"/>
                  </a:lnTo>
                  <a:lnTo>
                    <a:pt x="24" y="118"/>
                  </a:lnTo>
                  <a:lnTo>
                    <a:pt x="26" y="117"/>
                  </a:lnTo>
                  <a:lnTo>
                    <a:pt x="28" y="116"/>
                  </a:lnTo>
                  <a:lnTo>
                    <a:pt x="30" y="115"/>
                  </a:lnTo>
                  <a:lnTo>
                    <a:pt x="32" y="114"/>
                  </a:lnTo>
                  <a:lnTo>
                    <a:pt x="34" y="113"/>
                  </a:lnTo>
                  <a:lnTo>
                    <a:pt x="36" y="112"/>
                  </a:lnTo>
                  <a:lnTo>
                    <a:pt x="38" y="111"/>
                  </a:lnTo>
                  <a:lnTo>
                    <a:pt x="40" y="110"/>
                  </a:lnTo>
                  <a:lnTo>
                    <a:pt x="42" y="109"/>
                  </a:lnTo>
                  <a:lnTo>
                    <a:pt x="44" y="108"/>
                  </a:lnTo>
                  <a:lnTo>
                    <a:pt x="46" y="108"/>
                  </a:lnTo>
                  <a:lnTo>
                    <a:pt x="48" y="107"/>
                  </a:lnTo>
                  <a:lnTo>
                    <a:pt x="50" y="106"/>
                  </a:lnTo>
                  <a:lnTo>
                    <a:pt x="52" y="105"/>
                  </a:lnTo>
                  <a:lnTo>
                    <a:pt x="54" y="104"/>
                  </a:lnTo>
                  <a:lnTo>
                    <a:pt x="56" y="103"/>
                  </a:lnTo>
                  <a:lnTo>
                    <a:pt x="58" y="103"/>
                  </a:lnTo>
                  <a:lnTo>
                    <a:pt x="60" y="102"/>
                  </a:lnTo>
                  <a:lnTo>
                    <a:pt x="62" y="101"/>
                  </a:lnTo>
                  <a:lnTo>
                    <a:pt x="64" y="100"/>
                  </a:lnTo>
                  <a:lnTo>
                    <a:pt x="66" y="100"/>
                  </a:lnTo>
                  <a:lnTo>
                    <a:pt x="68" y="99"/>
                  </a:lnTo>
                  <a:lnTo>
                    <a:pt x="70" y="98"/>
                  </a:lnTo>
                  <a:lnTo>
                    <a:pt x="72" y="97"/>
                  </a:lnTo>
                  <a:lnTo>
                    <a:pt x="74" y="97"/>
                  </a:lnTo>
                  <a:lnTo>
                    <a:pt x="76" y="96"/>
                  </a:lnTo>
                  <a:lnTo>
                    <a:pt x="78" y="95"/>
                  </a:lnTo>
                  <a:lnTo>
                    <a:pt x="80" y="95"/>
                  </a:lnTo>
                  <a:lnTo>
                    <a:pt x="82" y="94"/>
                  </a:lnTo>
                  <a:lnTo>
                    <a:pt x="84" y="93"/>
                  </a:lnTo>
                  <a:lnTo>
                    <a:pt x="86" y="93"/>
                  </a:lnTo>
                  <a:lnTo>
                    <a:pt x="88" y="92"/>
                  </a:lnTo>
                  <a:lnTo>
                    <a:pt x="90" y="91"/>
                  </a:lnTo>
                  <a:lnTo>
                    <a:pt x="92" y="91"/>
                  </a:lnTo>
                  <a:lnTo>
                    <a:pt x="94" y="90"/>
                  </a:lnTo>
                  <a:lnTo>
                    <a:pt x="96" y="90"/>
                  </a:lnTo>
                  <a:lnTo>
                    <a:pt x="98" y="89"/>
                  </a:lnTo>
                  <a:lnTo>
                    <a:pt x="100" y="88"/>
                  </a:lnTo>
                  <a:lnTo>
                    <a:pt x="102" y="88"/>
                  </a:lnTo>
                  <a:lnTo>
                    <a:pt x="104" y="87"/>
                  </a:lnTo>
                  <a:lnTo>
                    <a:pt x="106" y="87"/>
                  </a:lnTo>
                  <a:lnTo>
                    <a:pt x="108" y="86"/>
                  </a:lnTo>
                  <a:lnTo>
                    <a:pt x="110" y="85"/>
                  </a:lnTo>
                  <a:lnTo>
                    <a:pt x="112" y="85"/>
                  </a:lnTo>
                  <a:lnTo>
                    <a:pt x="114" y="84"/>
                  </a:lnTo>
                  <a:lnTo>
                    <a:pt x="116" y="84"/>
                  </a:lnTo>
                  <a:lnTo>
                    <a:pt x="118" y="83"/>
                  </a:lnTo>
                  <a:lnTo>
                    <a:pt x="120" y="83"/>
                  </a:lnTo>
                  <a:lnTo>
                    <a:pt x="122" y="82"/>
                  </a:lnTo>
                  <a:lnTo>
                    <a:pt x="124" y="81"/>
                  </a:lnTo>
                  <a:lnTo>
                    <a:pt x="126" y="81"/>
                  </a:lnTo>
                  <a:lnTo>
                    <a:pt x="128" y="80"/>
                  </a:lnTo>
                  <a:lnTo>
                    <a:pt x="130" y="80"/>
                  </a:lnTo>
                  <a:lnTo>
                    <a:pt x="132" y="79"/>
                  </a:lnTo>
                  <a:lnTo>
                    <a:pt x="134" y="79"/>
                  </a:lnTo>
                  <a:lnTo>
                    <a:pt x="136" y="78"/>
                  </a:lnTo>
                  <a:lnTo>
                    <a:pt x="138" y="78"/>
                  </a:lnTo>
                  <a:lnTo>
                    <a:pt x="140" y="77"/>
                  </a:lnTo>
                  <a:lnTo>
                    <a:pt x="142" y="77"/>
                  </a:lnTo>
                  <a:lnTo>
                    <a:pt x="144" y="76"/>
                  </a:lnTo>
                  <a:lnTo>
                    <a:pt x="146" y="76"/>
                  </a:lnTo>
                  <a:lnTo>
                    <a:pt x="148" y="75"/>
                  </a:lnTo>
                  <a:lnTo>
                    <a:pt x="150" y="75"/>
                  </a:lnTo>
                  <a:lnTo>
                    <a:pt x="152" y="74"/>
                  </a:lnTo>
                  <a:lnTo>
                    <a:pt x="154" y="74"/>
                  </a:lnTo>
                  <a:lnTo>
                    <a:pt x="156" y="73"/>
                  </a:lnTo>
                  <a:lnTo>
                    <a:pt x="158" y="73"/>
                  </a:lnTo>
                  <a:lnTo>
                    <a:pt x="160" y="72"/>
                  </a:lnTo>
                  <a:lnTo>
                    <a:pt x="162" y="72"/>
                  </a:lnTo>
                  <a:lnTo>
                    <a:pt x="164" y="71"/>
                  </a:lnTo>
                  <a:lnTo>
                    <a:pt x="166" y="71"/>
                  </a:lnTo>
                  <a:lnTo>
                    <a:pt x="168" y="70"/>
                  </a:lnTo>
                  <a:lnTo>
                    <a:pt x="170" y="70"/>
                  </a:lnTo>
                  <a:lnTo>
                    <a:pt x="172" y="69"/>
                  </a:lnTo>
                  <a:lnTo>
                    <a:pt x="174" y="69"/>
                  </a:lnTo>
                  <a:lnTo>
                    <a:pt x="176" y="68"/>
                  </a:lnTo>
                  <a:lnTo>
                    <a:pt x="178" y="68"/>
                  </a:lnTo>
                  <a:lnTo>
                    <a:pt x="180" y="68"/>
                  </a:lnTo>
                  <a:lnTo>
                    <a:pt x="182" y="67"/>
                  </a:lnTo>
                  <a:lnTo>
                    <a:pt x="184" y="67"/>
                  </a:lnTo>
                  <a:lnTo>
                    <a:pt x="186" y="66"/>
                  </a:lnTo>
                  <a:lnTo>
                    <a:pt x="188" y="66"/>
                  </a:lnTo>
                  <a:lnTo>
                    <a:pt x="190" y="65"/>
                  </a:lnTo>
                  <a:lnTo>
                    <a:pt x="192" y="65"/>
                  </a:lnTo>
                  <a:lnTo>
                    <a:pt x="194" y="64"/>
                  </a:lnTo>
                  <a:lnTo>
                    <a:pt x="196" y="64"/>
                  </a:lnTo>
                  <a:lnTo>
                    <a:pt x="198" y="64"/>
                  </a:lnTo>
                  <a:lnTo>
                    <a:pt x="200" y="63"/>
                  </a:lnTo>
                  <a:lnTo>
                    <a:pt x="202" y="63"/>
                  </a:lnTo>
                  <a:lnTo>
                    <a:pt x="204" y="62"/>
                  </a:lnTo>
                  <a:lnTo>
                    <a:pt x="206" y="62"/>
                  </a:lnTo>
                  <a:lnTo>
                    <a:pt x="208" y="61"/>
                  </a:lnTo>
                  <a:lnTo>
                    <a:pt x="210" y="61"/>
                  </a:lnTo>
                  <a:lnTo>
                    <a:pt x="212" y="61"/>
                  </a:lnTo>
                  <a:lnTo>
                    <a:pt x="214" y="60"/>
                  </a:lnTo>
                  <a:lnTo>
                    <a:pt x="216" y="60"/>
                  </a:lnTo>
                  <a:lnTo>
                    <a:pt x="218" y="59"/>
                  </a:lnTo>
                  <a:lnTo>
                    <a:pt x="220" y="59"/>
                  </a:lnTo>
                  <a:lnTo>
                    <a:pt x="222" y="58"/>
                  </a:lnTo>
                  <a:lnTo>
                    <a:pt x="224" y="58"/>
                  </a:lnTo>
                  <a:lnTo>
                    <a:pt x="226" y="58"/>
                  </a:lnTo>
                  <a:lnTo>
                    <a:pt x="228" y="57"/>
                  </a:lnTo>
                  <a:lnTo>
                    <a:pt x="230" y="57"/>
                  </a:lnTo>
                  <a:lnTo>
                    <a:pt x="232" y="56"/>
                  </a:lnTo>
                  <a:lnTo>
                    <a:pt x="234" y="56"/>
                  </a:lnTo>
                  <a:lnTo>
                    <a:pt x="236" y="56"/>
                  </a:lnTo>
                  <a:lnTo>
                    <a:pt x="238" y="55"/>
                  </a:lnTo>
                  <a:lnTo>
                    <a:pt x="240" y="55"/>
                  </a:lnTo>
                  <a:lnTo>
                    <a:pt x="242" y="54"/>
                  </a:lnTo>
                  <a:lnTo>
                    <a:pt x="244" y="54"/>
                  </a:lnTo>
                  <a:lnTo>
                    <a:pt x="246" y="54"/>
                  </a:lnTo>
                  <a:lnTo>
                    <a:pt x="248" y="53"/>
                  </a:lnTo>
                  <a:lnTo>
                    <a:pt x="250" y="53"/>
                  </a:lnTo>
                  <a:lnTo>
                    <a:pt x="252" y="52"/>
                  </a:lnTo>
                  <a:lnTo>
                    <a:pt x="254" y="52"/>
                  </a:lnTo>
                  <a:lnTo>
                    <a:pt x="256" y="52"/>
                  </a:lnTo>
                  <a:lnTo>
                    <a:pt x="258" y="51"/>
                  </a:lnTo>
                  <a:lnTo>
                    <a:pt x="260" y="51"/>
                  </a:lnTo>
                  <a:lnTo>
                    <a:pt x="262" y="50"/>
                  </a:lnTo>
                  <a:lnTo>
                    <a:pt x="264" y="50"/>
                  </a:lnTo>
                  <a:lnTo>
                    <a:pt x="266" y="50"/>
                  </a:lnTo>
                  <a:lnTo>
                    <a:pt x="268" y="49"/>
                  </a:lnTo>
                  <a:lnTo>
                    <a:pt x="270" y="49"/>
                  </a:lnTo>
                  <a:lnTo>
                    <a:pt x="272" y="49"/>
                  </a:lnTo>
                  <a:lnTo>
                    <a:pt x="274" y="48"/>
                  </a:lnTo>
                  <a:lnTo>
                    <a:pt x="276" y="48"/>
                  </a:lnTo>
                  <a:lnTo>
                    <a:pt x="278" y="47"/>
                  </a:lnTo>
                  <a:lnTo>
                    <a:pt x="280" y="47"/>
                  </a:lnTo>
                  <a:lnTo>
                    <a:pt x="282" y="47"/>
                  </a:lnTo>
                  <a:lnTo>
                    <a:pt x="284" y="46"/>
                  </a:lnTo>
                  <a:lnTo>
                    <a:pt x="286" y="46"/>
                  </a:lnTo>
                  <a:lnTo>
                    <a:pt x="288" y="46"/>
                  </a:lnTo>
                  <a:lnTo>
                    <a:pt x="290" y="45"/>
                  </a:lnTo>
                  <a:lnTo>
                    <a:pt x="292" y="45"/>
                  </a:lnTo>
                  <a:lnTo>
                    <a:pt x="294" y="45"/>
                  </a:lnTo>
                  <a:lnTo>
                    <a:pt x="296" y="44"/>
                  </a:lnTo>
                  <a:lnTo>
                    <a:pt x="298" y="44"/>
                  </a:lnTo>
                  <a:lnTo>
                    <a:pt x="300" y="43"/>
                  </a:lnTo>
                  <a:lnTo>
                    <a:pt x="302" y="43"/>
                  </a:lnTo>
                  <a:lnTo>
                    <a:pt x="304" y="43"/>
                  </a:lnTo>
                  <a:lnTo>
                    <a:pt x="306" y="42"/>
                  </a:lnTo>
                  <a:lnTo>
                    <a:pt x="308" y="42"/>
                  </a:lnTo>
                  <a:lnTo>
                    <a:pt x="310" y="42"/>
                  </a:lnTo>
                  <a:lnTo>
                    <a:pt x="312" y="41"/>
                  </a:lnTo>
                  <a:lnTo>
                    <a:pt x="314" y="41"/>
                  </a:lnTo>
                  <a:lnTo>
                    <a:pt x="316" y="41"/>
                  </a:lnTo>
                  <a:lnTo>
                    <a:pt x="318" y="40"/>
                  </a:lnTo>
                  <a:lnTo>
                    <a:pt x="320" y="40"/>
                  </a:lnTo>
                  <a:lnTo>
                    <a:pt x="322" y="40"/>
                  </a:lnTo>
                  <a:lnTo>
                    <a:pt x="324" y="39"/>
                  </a:lnTo>
                  <a:lnTo>
                    <a:pt x="326" y="39"/>
                  </a:lnTo>
                  <a:lnTo>
                    <a:pt x="328" y="39"/>
                  </a:lnTo>
                  <a:lnTo>
                    <a:pt x="330" y="38"/>
                  </a:lnTo>
                  <a:lnTo>
                    <a:pt x="332" y="38"/>
                  </a:lnTo>
                  <a:lnTo>
                    <a:pt x="334" y="38"/>
                  </a:lnTo>
                  <a:lnTo>
                    <a:pt x="336" y="37"/>
                  </a:lnTo>
                  <a:lnTo>
                    <a:pt x="338" y="37"/>
                  </a:lnTo>
                  <a:lnTo>
                    <a:pt x="340" y="37"/>
                  </a:lnTo>
                  <a:lnTo>
                    <a:pt x="342" y="36"/>
                  </a:lnTo>
                  <a:lnTo>
                    <a:pt x="344" y="36"/>
                  </a:lnTo>
                  <a:lnTo>
                    <a:pt x="346" y="36"/>
                  </a:lnTo>
                  <a:lnTo>
                    <a:pt x="348" y="35"/>
                  </a:lnTo>
                  <a:lnTo>
                    <a:pt x="350" y="35"/>
                  </a:lnTo>
                  <a:lnTo>
                    <a:pt x="352" y="35"/>
                  </a:lnTo>
                  <a:lnTo>
                    <a:pt x="354" y="34"/>
                  </a:lnTo>
                  <a:lnTo>
                    <a:pt x="356" y="34"/>
                  </a:lnTo>
                  <a:lnTo>
                    <a:pt x="358" y="34"/>
                  </a:lnTo>
                  <a:lnTo>
                    <a:pt x="360" y="33"/>
                  </a:lnTo>
                  <a:lnTo>
                    <a:pt x="362" y="33"/>
                  </a:lnTo>
                  <a:lnTo>
                    <a:pt x="364" y="33"/>
                  </a:lnTo>
                  <a:lnTo>
                    <a:pt x="366" y="32"/>
                  </a:lnTo>
                  <a:lnTo>
                    <a:pt x="368" y="32"/>
                  </a:lnTo>
                  <a:lnTo>
                    <a:pt x="370" y="32"/>
                  </a:lnTo>
                  <a:lnTo>
                    <a:pt x="372" y="31"/>
                  </a:lnTo>
                  <a:lnTo>
                    <a:pt x="374" y="31"/>
                  </a:lnTo>
                  <a:lnTo>
                    <a:pt x="376" y="31"/>
                  </a:lnTo>
                  <a:lnTo>
                    <a:pt x="378" y="30"/>
                  </a:lnTo>
                  <a:lnTo>
                    <a:pt x="380" y="30"/>
                  </a:lnTo>
                  <a:lnTo>
                    <a:pt x="382" y="30"/>
                  </a:lnTo>
                  <a:lnTo>
                    <a:pt x="384" y="29"/>
                  </a:lnTo>
                  <a:lnTo>
                    <a:pt x="386" y="29"/>
                  </a:lnTo>
                  <a:lnTo>
                    <a:pt x="388" y="29"/>
                  </a:lnTo>
                  <a:lnTo>
                    <a:pt x="390" y="28"/>
                  </a:lnTo>
                  <a:lnTo>
                    <a:pt x="392" y="28"/>
                  </a:lnTo>
                  <a:lnTo>
                    <a:pt x="394" y="28"/>
                  </a:lnTo>
                  <a:lnTo>
                    <a:pt x="396" y="27"/>
                  </a:lnTo>
                  <a:lnTo>
                    <a:pt x="398" y="27"/>
                  </a:lnTo>
                  <a:lnTo>
                    <a:pt x="400" y="27"/>
                  </a:lnTo>
                  <a:lnTo>
                    <a:pt x="402" y="27"/>
                  </a:lnTo>
                  <a:lnTo>
                    <a:pt x="404" y="26"/>
                  </a:lnTo>
                  <a:lnTo>
                    <a:pt x="406" y="26"/>
                  </a:lnTo>
                  <a:lnTo>
                    <a:pt x="408" y="26"/>
                  </a:lnTo>
                  <a:lnTo>
                    <a:pt x="410" y="25"/>
                  </a:lnTo>
                  <a:lnTo>
                    <a:pt x="412" y="25"/>
                  </a:lnTo>
                  <a:lnTo>
                    <a:pt x="414" y="25"/>
                  </a:lnTo>
                  <a:lnTo>
                    <a:pt x="416" y="24"/>
                  </a:lnTo>
                  <a:lnTo>
                    <a:pt x="418" y="24"/>
                  </a:lnTo>
                  <a:lnTo>
                    <a:pt x="420" y="24"/>
                  </a:lnTo>
                  <a:lnTo>
                    <a:pt x="422" y="24"/>
                  </a:lnTo>
                  <a:lnTo>
                    <a:pt x="424" y="23"/>
                  </a:lnTo>
                  <a:lnTo>
                    <a:pt x="426" y="23"/>
                  </a:lnTo>
                  <a:lnTo>
                    <a:pt x="428" y="23"/>
                  </a:lnTo>
                  <a:lnTo>
                    <a:pt x="430" y="22"/>
                  </a:lnTo>
                  <a:lnTo>
                    <a:pt x="432" y="22"/>
                  </a:lnTo>
                  <a:lnTo>
                    <a:pt x="434" y="22"/>
                  </a:lnTo>
                  <a:lnTo>
                    <a:pt x="436" y="21"/>
                  </a:lnTo>
                  <a:lnTo>
                    <a:pt x="438" y="21"/>
                  </a:lnTo>
                  <a:lnTo>
                    <a:pt x="440" y="21"/>
                  </a:lnTo>
                  <a:lnTo>
                    <a:pt x="442" y="21"/>
                  </a:lnTo>
                  <a:lnTo>
                    <a:pt x="444" y="20"/>
                  </a:lnTo>
                  <a:lnTo>
                    <a:pt x="446" y="20"/>
                  </a:lnTo>
                  <a:lnTo>
                    <a:pt x="448" y="20"/>
                  </a:lnTo>
                  <a:lnTo>
                    <a:pt x="450" y="19"/>
                  </a:lnTo>
                  <a:lnTo>
                    <a:pt x="452" y="19"/>
                  </a:lnTo>
                  <a:lnTo>
                    <a:pt x="454" y="19"/>
                  </a:lnTo>
                  <a:lnTo>
                    <a:pt x="456" y="18"/>
                  </a:lnTo>
                  <a:lnTo>
                    <a:pt x="458" y="18"/>
                  </a:lnTo>
                  <a:lnTo>
                    <a:pt x="460" y="18"/>
                  </a:lnTo>
                  <a:lnTo>
                    <a:pt x="462" y="18"/>
                  </a:lnTo>
                  <a:lnTo>
                    <a:pt x="464" y="17"/>
                  </a:lnTo>
                  <a:lnTo>
                    <a:pt x="466" y="17"/>
                  </a:lnTo>
                  <a:lnTo>
                    <a:pt x="468" y="17"/>
                  </a:lnTo>
                  <a:lnTo>
                    <a:pt x="470" y="16"/>
                  </a:lnTo>
                  <a:lnTo>
                    <a:pt x="472" y="16"/>
                  </a:lnTo>
                  <a:lnTo>
                    <a:pt x="474" y="16"/>
                  </a:lnTo>
                  <a:lnTo>
                    <a:pt x="476" y="16"/>
                  </a:lnTo>
                  <a:lnTo>
                    <a:pt x="478" y="15"/>
                  </a:lnTo>
                  <a:lnTo>
                    <a:pt x="480" y="15"/>
                  </a:lnTo>
                  <a:lnTo>
                    <a:pt x="482" y="15"/>
                  </a:lnTo>
                  <a:lnTo>
                    <a:pt x="484" y="14"/>
                  </a:lnTo>
                  <a:lnTo>
                    <a:pt x="486" y="14"/>
                  </a:lnTo>
                  <a:lnTo>
                    <a:pt x="488" y="14"/>
                  </a:lnTo>
                  <a:lnTo>
                    <a:pt x="490" y="14"/>
                  </a:lnTo>
                  <a:lnTo>
                    <a:pt x="492" y="13"/>
                  </a:lnTo>
                  <a:lnTo>
                    <a:pt x="494" y="13"/>
                  </a:lnTo>
                  <a:lnTo>
                    <a:pt x="496" y="13"/>
                  </a:lnTo>
                  <a:lnTo>
                    <a:pt x="498" y="12"/>
                  </a:lnTo>
                  <a:lnTo>
                    <a:pt x="500" y="12"/>
                  </a:lnTo>
                  <a:lnTo>
                    <a:pt x="502" y="12"/>
                  </a:lnTo>
                  <a:lnTo>
                    <a:pt x="504" y="12"/>
                  </a:lnTo>
                  <a:lnTo>
                    <a:pt x="506" y="11"/>
                  </a:lnTo>
                  <a:lnTo>
                    <a:pt x="508" y="11"/>
                  </a:lnTo>
                  <a:lnTo>
                    <a:pt x="510" y="11"/>
                  </a:lnTo>
                  <a:lnTo>
                    <a:pt x="512" y="11"/>
                  </a:lnTo>
                  <a:lnTo>
                    <a:pt x="514" y="10"/>
                  </a:lnTo>
                  <a:lnTo>
                    <a:pt x="516" y="10"/>
                  </a:lnTo>
                  <a:lnTo>
                    <a:pt x="518" y="10"/>
                  </a:lnTo>
                  <a:lnTo>
                    <a:pt x="520" y="9"/>
                  </a:lnTo>
                  <a:lnTo>
                    <a:pt x="522" y="9"/>
                  </a:lnTo>
                  <a:lnTo>
                    <a:pt x="524" y="9"/>
                  </a:lnTo>
                  <a:lnTo>
                    <a:pt x="526" y="9"/>
                  </a:lnTo>
                  <a:lnTo>
                    <a:pt x="528" y="8"/>
                  </a:lnTo>
                  <a:lnTo>
                    <a:pt x="530" y="8"/>
                  </a:lnTo>
                  <a:lnTo>
                    <a:pt x="532" y="8"/>
                  </a:lnTo>
                  <a:lnTo>
                    <a:pt x="534" y="8"/>
                  </a:lnTo>
                  <a:lnTo>
                    <a:pt x="536" y="7"/>
                  </a:lnTo>
                  <a:lnTo>
                    <a:pt x="538" y="7"/>
                  </a:lnTo>
                  <a:lnTo>
                    <a:pt x="540" y="7"/>
                  </a:lnTo>
                  <a:lnTo>
                    <a:pt x="542" y="6"/>
                  </a:lnTo>
                  <a:lnTo>
                    <a:pt x="544" y="6"/>
                  </a:lnTo>
                  <a:lnTo>
                    <a:pt x="546" y="6"/>
                  </a:lnTo>
                  <a:lnTo>
                    <a:pt x="548" y="6"/>
                  </a:lnTo>
                  <a:lnTo>
                    <a:pt x="550" y="5"/>
                  </a:lnTo>
                  <a:lnTo>
                    <a:pt x="552" y="5"/>
                  </a:lnTo>
                  <a:lnTo>
                    <a:pt x="554" y="5"/>
                  </a:lnTo>
                  <a:lnTo>
                    <a:pt x="556" y="5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2" y="4"/>
                  </a:lnTo>
                  <a:lnTo>
                    <a:pt x="564" y="4"/>
                  </a:lnTo>
                  <a:lnTo>
                    <a:pt x="566" y="3"/>
                  </a:lnTo>
                  <a:lnTo>
                    <a:pt x="568" y="3"/>
                  </a:lnTo>
                  <a:lnTo>
                    <a:pt x="570" y="3"/>
                  </a:lnTo>
                  <a:lnTo>
                    <a:pt x="572" y="3"/>
                  </a:lnTo>
                  <a:lnTo>
                    <a:pt x="574" y="2"/>
                  </a:lnTo>
                  <a:lnTo>
                    <a:pt x="576" y="2"/>
                  </a:lnTo>
                  <a:lnTo>
                    <a:pt x="578" y="2"/>
                  </a:lnTo>
                  <a:lnTo>
                    <a:pt x="580" y="1"/>
                  </a:lnTo>
                  <a:lnTo>
                    <a:pt x="582" y="1"/>
                  </a:lnTo>
                  <a:lnTo>
                    <a:pt x="584" y="1"/>
                  </a:lnTo>
                  <a:lnTo>
                    <a:pt x="586" y="1"/>
                  </a:lnTo>
                  <a:lnTo>
                    <a:pt x="588" y="0"/>
                  </a:lnTo>
                  <a:lnTo>
                    <a:pt x="589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7" name="Freeform 153"/>
            <p:cNvSpPr>
              <a:spLocks/>
            </p:cNvSpPr>
            <p:nvPr/>
          </p:nvSpPr>
          <p:spPr bwMode="auto">
            <a:xfrm>
              <a:off x="2417" y="2173"/>
              <a:ext cx="1490" cy="1675"/>
            </a:xfrm>
            <a:custGeom>
              <a:avLst/>
              <a:gdLst>
                <a:gd name="T0" fmla="*/ 23 w 794"/>
                <a:gd name="T1" fmla="*/ 1650 h 466"/>
                <a:gd name="T2" fmla="*/ 49 w 794"/>
                <a:gd name="T3" fmla="*/ 1621 h 466"/>
                <a:gd name="T4" fmla="*/ 75 w 794"/>
                <a:gd name="T5" fmla="*/ 1592 h 466"/>
                <a:gd name="T6" fmla="*/ 101 w 794"/>
                <a:gd name="T7" fmla="*/ 1564 h 466"/>
                <a:gd name="T8" fmla="*/ 128 w 794"/>
                <a:gd name="T9" fmla="*/ 1531 h 466"/>
                <a:gd name="T10" fmla="*/ 154 w 794"/>
                <a:gd name="T11" fmla="*/ 1502 h 466"/>
                <a:gd name="T12" fmla="*/ 180 w 794"/>
                <a:gd name="T13" fmla="*/ 1474 h 466"/>
                <a:gd name="T14" fmla="*/ 206 w 794"/>
                <a:gd name="T15" fmla="*/ 1445 h 466"/>
                <a:gd name="T16" fmla="*/ 233 w 794"/>
                <a:gd name="T17" fmla="*/ 1413 h 466"/>
                <a:gd name="T18" fmla="*/ 259 w 794"/>
                <a:gd name="T19" fmla="*/ 1384 h 466"/>
                <a:gd name="T20" fmla="*/ 285 w 794"/>
                <a:gd name="T21" fmla="*/ 1355 h 466"/>
                <a:gd name="T22" fmla="*/ 312 w 794"/>
                <a:gd name="T23" fmla="*/ 1326 h 466"/>
                <a:gd name="T24" fmla="*/ 338 w 794"/>
                <a:gd name="T25" fmla="*/ 1298 h 466"/>
                <a:gd name="T26" fmla="*/ 364 w 794"/>
                <a:gd name="T27" fmla="*/ 1265 h 466"/>
                <a:gd name="T28" fmla="*/ 390 w 794"/>
                <a:gd name="T29" fmla="*/ 1236 h 466"/>
                <a:gd name="T30" fmla="*/ 417 w 794"/>
                <a:gd name="T31" fmla="*/ 1208 h 466"/>
                <a:gd name="T32" fmla="*/ 443 w 794"/>
                <a:gd name="T33" fmla="*/ 1179 h 466"/>
                <a:gd name="T34" fmla="*/ 469 w 794"/>
                <a:gd name="T35" fmla="*/ 1147 h 466"/>
                <a:gd name="T36" fmla="*/ 495 w 794"/>
                <a:gd name="T37" fmla="*/ 1118 h 466"/>
                <a:gd name="T38" fmla="*/ 522 w 794"/>
                <a:gd name="T39" fmla="*/ 1089 h 466"/>
                <a:gd name="T40" fmla="*/ 548 w 794"/>
                <a:gd name="T41" fmla="*/ 1060 h 466"/>
                <a:gd name="T42" fmla="*/ 574 w 794"/>
                <a:gd name="T43" fmla="*/ 1028 h 466"/>
                <a:gd name="T44" fmla="*/ 601 w 794"/>
                <a:gd name="T45" fmla="*/ 999 h 466"/>
                <a:gd name="T46" fmla="*/ 627 w 794"/>
                <a:gd name="T47" fmla="*/ 970 h 466"/>
                <a:gd name="T48" fmla="*/ 653 w 794"/>
                <a:gd name="T49" fmla="*/ 942 h 466"/>
                <a:gd name="T50" fmla="*/ 679 w 794"/>
                <a:gd name="T51" fmla="*/ 913 h 466"/>
                <a:gd name="T52" fmla="*/ 706 w 794"/>
                <a:gd name="T53" fmla="*/ 881 h 466"/>
                <a:gd name="T54" fmla="*/ 732 w 794"/>
                <a:gd name="T55" fmla="*/ 852 h 466"/>
                <a:gd name="T56" fmla="*/ 758 w 794"/>
                <a:gd name="T57" fmla="*/ 823 h 466"/>
                <a:gd name="T58" fmla="*/ 784 w 794"/>
                <a:gd name="T59" fmla="*/ 794 h 466"/>
                <a:gd name="T60" fmla="*/ 811 w 794"/>
                <a:gd name="T61" fmla="*/ 762 h 466"/>
                <a:gd name="T62" fmla="*/ 837 w 794"/>
                <a:gd name="T63" fmla="*/ 733 h 466"/>
                <a:gd name="T64" fmla="*/ 863 w 794"/>
                <a:gd name="T65" fmla="*/ 705 h 466"/>
                <a:gd name="T66" fmla="*/ 889 w 794"/>
                <a:gd name="T67" fmla="*/ 676 h 466"/>
                <a:gd name="T68" fmla="*/ 916 w 794"/>
                <a:gd name="T69" fmla="*/ 643 h 466"/>
                <a:gd name="T70" fmla="*/ 942 w 794"/>
                <a:gd name="T71" fmla="*/ 615 h 466"/>
                <a:gd name="T72" fmla="*/ 968 w 794"/>
                <a:gd name="T73" fmla="*/ 586 h 466"/>
                <a:gd name="T74" fmla="*/ 995 w 794"/>
                <a:gd name="T75" fmla="*/ 557 h 466"/>
                <a:gd name="T76" fmla="*/ 1021 w 794"/>
                <a:gd name="T77" fmla="*/ 528 h 466"/>
                <a:gd name="T78" fmla="*/ 1047 w 794"/>
                <a:gd name="T79" fmla="*/ 496 h 466"/>
                <a:gd name="T80" fmla="*/ 1073 w 794"/>
                <a:gd name="T81" fmla="*/ 467 h 466"/>
                <a:gd name="T82" fmla="*/ 1100 w 794"/>
                <a:gd name="T83" fmla="*/ 439 h 466"/>
                <a:gd name="T84" fmla="*/ 1126 w 794"/>
                <a:gd name="T85" fmla="*/ 410 h 466"/>
                <a:gd name="T86" fmla="*/ 1152 w 794"/>
                <a:gd name="T87" fmla="*/ 377 h 466"/>
                <a:gd name="T88" fmla="*/ 1178 w 794"/>
                <a:gd name="T89" fmla="*/ 349 h 466"/>
                <a:gd name="T90" fmla="*/ 1205 w 794"/>
                <a:gd name="T91" fmla="*/ 320 h 466"/>
                <a:gd name="T92" fmla="*/ 1231 w 794"/>
                <a:gd name="T93" fmla="*/ 291 h 466"/>
                <a:gd name="T94" fmla="*/ 1257 w 794"/>
                <a:gd name="T95" fmla="*/ 262 h 466"/>
                <a:gd name="T96" fmla="*/ 1284 w 794"/>
                <a:gd name="T97" fmla="*/ 230 h 466"/>
                <a:gd name="T98" fmla="*/ 1310 w 794"/>
                <a:gd name="T99" fmla="*/ 201 h 466"/>
                <a:gd name="T100" fmla="*/ 1336 w 794"/>
                <a:gd name="T101" fmla="*/ 173 h 466"/>
                <a:gd name="T102" fmla="*/ 1362 w 794"/>
                <a:gd name="T103" fmla="*/ 144 h 466"/>
                <a:gd name="T104" fmla="*/ 1389 w 794"/>
                <a:gd name="T105" fmla="*/ 111 h 466"/>
                <a:gd name="T106" fmla="*/ 1415 w 794"/>
                <a:gd name="T107" fmla="*/ 83 h 466"/>
                <a:gd name="T108" fmla="*/ 1441 w 794"/>
                <a:gd name="T109" fmla="*/ 54 h 466"/>
                <a:gd name="T110" fmla="*/ 1467 w 794"/>
                <a:gd name="T111" fmla="*/ 25 h 4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94"/>
                <a:gd name="T169" fmla="*/ 0 h 466"/>
                <a:gd name="T170" fmla="*/ 794 w 794"/>
                <a:gd name="T171" fmla="*/ 466 h 4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94" h="466">
                  <a:moveTo>
                    <a:pt x="0" y="466"/>
                  </a:moveTo>
                  <a:lnTo>
                    <a:pt x="2" y="465"/>
                  </a:lnTo>
                  <a:lnTo>
                    <a:pt x="4" y="464"/>
                  </a:lnTo>
                  <a:lnTo>
                    <a:pt x="6" y="463"/>
                  </a:lnTo>
                  <a:lnTo>
                    <a:pt x="8" y="462"/>
                  </a:lnTo>
                  <a:lnTo>
                    <a:pt x="10" y="460"/>
                  </a:lnTo>
                  <a:lnTo>
                    <a:pt x="12" y="459"/>
                  </a:lnTo>
                  <a:lnTo>
                    <a:pt x="14" y="458"/>
                  </a:lnTo>
                  <a:lnTo>
                    <a:pt x="16" y="457"/>
                  </a:lnTo>
                  <a:lnTo>
                    <a:pt x="18" y="456"/>
                  </a:lnTo>
                  <a:lnTo>
                    <a:pt x="20" y="455"/>
                  </a:lnTo>
                  <a:lnTo>
                    <a:pt x="22" y="453"/>
                  </a:lnTo>
                  <a:lnTo>
                    <a:pt x="24" y="452"/>
                  </a:lnTo>
                  <a:lnTo>
                    <a:pt x="26" y="451"/>
                  </a:lnTo>
                  <a:lnTo>
                    <a:pt x="28" y="450"/>
                  </a:lnTo>
                  <a:lnTo>
                    <a:pt x="30" y="449"/>
                  </a:lnTo>
                  <a:lnTo>
                    <a:pt x="32" y="448"/>
                  </a:lnTo>
                  <a:lnTo>
                    <a:pt x="34" y="446"/>
                  </a:lnTo>
                  <a:lnTo>
                    <a:pt x="36" y="445"/>
                  </a:lnTo>
                  <a:lnTo>
                    <a:pt x="38" y="444"/>
                  </a:lnTo>
                  <a:lnTo>
                    <a:pt x="40" y="443"/>
                  </a:lnTo>
                  <a:lnTo>
                    <a:pt x="42" y="442"/>
                  </a:lnTo>
                  <a:lnTo>
                    <a:pt x="44" y="441"/>
                  </a:lnTo>
                  <a:lnTo>
                    <a:pt x="46" y="439"/>
                  </a:lnTo>
                  <a:lnTo>
                    <a:pt x="48" y="438"/>
                  </a:lnTo>
                  <a:lnTo>
                    <a:pt x="50" y="437"/>
                  </a:lnTo>
                  <a:lnTo>
                    <a:pt x="52" y="436"/>
                  </a:lnTo>
                  <a:lnTo>
                    <a:pt x="54" y="435"/>
                  </a:lnTo>
                  <a:lnTo>
                    <a:pt x="56" y="433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2" y="430"/>
                  </a:lnTo>
                  <a:lnTo>
                    <a:pt x="64" y="429"/>
                  </a:lnTo>
                  <a:lnTo>
                    <a:pt x="66" y="428"/>
                  </a:lnTo>
                  <a:lnTo>
                    <a:pt x="68" y="426"/>
                  </a:lnTo>
                  <a:lnTo>
                    <a:pt x="70" y="425"/>
                  </a:lnTo>
                  <a:lnTo>
                    <a:pt x="72" y="424"/>
                  </a:lnTo>
                  <a:lnTo>
                    <a:pt x="74" y="423"/>
                  </a:lnTo>
                  <a:lnTo>
                    <a:pt x="76" y="422"/>
                  </a:lnTo>
                  <a:lnTo>
                    <a:pt x="78" y="421"/>
                  </a:lnTo>
                  <a:lnTo>
                    <a:pt x="80" y="419"/>
                  </a:lnTo>
                  <a:lnTo>
                    <a:pt x="82" y="418"/>
                  </a:lnTo>
                  <a:lnTo>
                    <a:pt x="84" y="417"/>
                  </a:lnTo>
                  <a:lnTo>
                    <a:pt x="86" y="416"/>
                  </a:lnTo>
                  <a:lnTo>
                    <a:pt x="88" y="415"/>
                  </a:lnTo>
                  <a:lnTo>
                    <a:pt x="90" y="413"/>
                  </a:lnTo>
                  <a:lnTo>
                    <a:pt x="92" y="412"/>
                  </a:lnTo>
                  <a:lnTo>
                    <a:pt x="94" y="411"/>
                  </a:lnTo>
                  <a:lnTo>
                    <a:pt x="96" y="410"/>
                  </a:lnTo>
                  <a:lnTo>
                    <a:pt x="98" y="409"/>
                  </a:lnTo>
                  <a:lnTo>
                    <a:pt x="100" y="408"/>
                  </a:lnTo>
                  <a:lnTo>
                    <a:pt x="102" y="406"/>
                  </a:lnTo>
                  <a:lnTo>
                    <a:pt x="104" y="405"/>
                  </a:lnTo>
                  <a:lnTo>
                    <a:pt x="106" y="404"/>
                  </a:lnTo>
                  <a:lnTo>
                    <a:pt x="108" y="403"/>
                  </a:lnTo>
                  <a:lnTo>
                    <a:pt x="110" y="402"/>
                  </a:lnTo>
                  <a:lnTo>
                    <a:pt x="112" y="401"/>
                  </a:lnTo>
                  <a:lnTo>
                    <a:pt x="114" y="399"/>
                  </a:lnTo>
                  <a:lnTo>
                    <a:pt x="116" y="398"/>
                  </a:lnTo>
                  <a:lnTo>
                    <a:pt x="118" y="397"/>
                  </a:lnTo>
                  <a:lnTo>
                    <a:pt x="120" y="396"/>
                  </a:lnTo>
                  <a:lnTo>
                    <a:pt x="122" y="395"/>
                  </a:lnTo>
                  <a:lnTo>
                    <a:pt x="124" y="393"/>
                  </a:lnTo>
                  <a:lnTo>
                    <a:pt x="126" y="392"/>
                  </a:lnTo>
                  <a:lnTo>
                    <a:pt x="128" y="391"/>
                  </a:lnTo>
                  <a:lnTo>
                    <a:pt x="130" y="390"/>
                  </a:lnTo>
                  <a:lnTo>
                    <a:pt x="132" y="389"/>
                  </a:lnTo>
                  <a:lnTo>
                    <a:pt x="134" y="388"/>
                  </a:lnTo>
                  <a:lnTo>
                    <a:pt x="136" y="386"/>
                  </a:lnTo>
                  <a:lnTo>
                    <a:pt x="138" y="385"/>
                  </a:lnTo>
                  <a:lnTo>
                    <a:pt x="140" y="384"/>
                  </a:lnTo>
                  <a:lnTo>
                    <a:pt x="142" y="383"/>
                  </a:lnTo>
                  <a:lnTo>
                    <a:pt x="144" y="382"/>
                  </a:lnTo>
                  <a:lnTo>
                    <a:pt x="146" y="381"/>
                  </a:lnTo>
                  <a:lnTo>
                    <a:pt x="148" y="379"/>
                  </a:lnTo>
                  <a:lnTo>
                    <a:pt x="150" y="378"/>
                  </a:lnTo>
                  <a:lnTo>
                    <a:pt x="152" y="377"/>
                  </a:lnTo>
                  <a:lnTo>
                    <a:pt x="154" y="376"/>
                  </a:lnTo>
                  <a:lnTo>
                    <a:pt x="156" y="375"/>
                  </a:lnTo>
                  <a:lnTo>
                    <a:pt x="158" y="373"/>
                  </a:lnTo>
                  <a:lnTo>
                    <a:pt x="160" y="372"/>
                  </a:lnTo>
                  <a:lnTo>
                    <a:pt x="162" y="371"/>
                  </a:lnTo>
                  <a:lnTo>
                    <a:pt x="164" y="370"/>
                  </a:lnTo>
                  <a:lnTo>
                    <a:pt x="166" y="369"/>
                  </a:lnTo>
                  <a:lnTo>
                    <a:pt x="168" y="368"/>
                  </a:lnTo>
                  <a:lnTo>
                    <a:pt x="170" y="366"/>
                  </a:lnTo>
                  <a:lnTo>
                    <a:pt x="172" y="365"/>
                  </a:lnTo>
                  <a:lnTo>
                    <a:pt x="174" y="364"/>
                  </a:lnTo>
                  <a:lnTo>
                    <a:pt x="176" y="363"/>
                  </a:lnTo>
                  <a:lnTo>
                    <a:pt x="178" y="362"/>
                  </a:lnTo>
                  <a:lnTo>
                    <a:pt x="180" y="361"/>
                  </a:lnTo>
                  <a:lnTo>
                    <a:pt x="182" y="359"/>
                  </a:lnTo>
                  <a:lnTo>
                    <a:pt x="184" y="358"/>
                  </a:lnTo>
                  <a:lnTo>
                    <a:pt x="186" y="357"/>
                  </a:lnTo>
                  <a:lnTo>
                    <a:pt x="188" y="356"/>
                  </a:lnTo>
                  <a:lnTo>
                    <a:pt x="190" y="355"/>
                  </a:lnTo>
                  <a:lnTo>
                    <a:pt x="192" y="354"/>
                  </a:lnTo>
                  <a:lnTo>
                    <a:pt x="194" y="352"/>
                  </a:lnTo>
                  <a:lnTo>
                    <a:pt x="196" y="351"/>
                  </a:lnTo>
                  <a:lnTo>
                    <a:pt x="198" y="350"/>
                  </a:lnTo>
                  <a:lnTo>
                    <a:pt x="200" y="349"/>
                  </a:lnTo>
                  <a:lnTo>
                    <a:pt x="202" y="348"/>
                  </a:lnTo>
                  <a:lnTo>
                    <a:pt x="204" y="346"/>
                  </a:lnTo>
                  <a:lnTo>
                    <a:pt x="206" y="345"/>
                  </a:lnTo>
                  <a:lnTo>
                    <a:pt x="208" y="344"/>
                  </a:lnTo>
                  <a:lnTo>
                    <a:pt x="210" y="343"/>
                  </a:lnTo>
                  <a:lnTo>
                    <a:pt x="212" y="342"/>
                  </a:lnTo>
                  <a:lnTo>
                    <a:pt x="214" y="341"/>
                  </a:lnTo>
                  <a:lnTo>
                    <a:pt x="216" y="339"/>
                  </a:lnTo>
                  <a:lnTo>
                    <a:pt x="218" y="338"/>
                  </a:lnTo>
                  <a:lnTo>
                    <a:pt x="220" y="337"/>
                  </a:lnTo>
                  <a:lnTo>
                    <a:pt x="222" y="336"/>
                  </a:lnTo>
                  <a:lnTo>
                    <a:pt x="224" y="335"/>
                  </a:lnTo>
                  <a:lnTo>
                    <a:pt x="226" y="334"/>
                  </a:lnTo>
                  <a:lnTo>
                    <a:pt x="228" y="332"/>
                  </a:lnTo>
                  <a:lnTo>
                    <a:pt x="230" y="331"/>
                  </a:lnTo>
                  <a:lnTo>
                    <a:pt x="232" y="330"/>
                  </a:lnTo>
                  <a:lnTo>
                    <a:pt x="234" y="329"/>
                  </a:lnTo>
                  <a:lnTo>
                    <a:pt x="236" y="328"/>
                  </a:lnTo>
                  <a:lnTo>
                    <a:pt x="238" y="326"/>
                  </a:lnTo>
                  <a:lnTo>
                    <a:pt x="240" y="325"/>
                  </a:lnTo>
                  <a:lnTo>
                    <a:pt x="242" y="324"/>
                  </a:lnTo>
                  <a:lnTo>
                    <a:pt x="244" y="323"/>
                  </a:lnTo>
                  <a:lnTo>
                    <a:pt x="246" y="322"/>
                  </a:lnTo>
                  <a:lnTo>
                    <a:pt x="248" y="321"/>
                  </a:lnTo>
                  <a:lnTo>
                    <a:pt x="250" y="319"/>
                  </a:lnTo>
                  <a:lnTo>
                    <a:pt x="252" y="318"/>
                  </a:lnTo>
                  <a:lnTo>
                    <a:pt x="254" y="317"/>
                  </a:lnTo>
                  <a:lnTo>
                    <a:pt x="256" y="316"/>
                  </a:lnTo>
                  <a:lnTo>
                    <a:pt x="258" y="315"/>
                  </a:lnTo>
                  <a:lnTo>
                    <a:pt x="260" y="314"/>
                  </a:lnTo>
                  <a:lnTo>
                    <a:pt x="262" y="312"/>
                  </a:lnTo>
                  <a:lnTo>
                    <a:pt x="264" y="311"/>
                  </a:lnTo>
                  <a:lnTo>
                    <a:pt x="266" y="310"/>
                  </a:lnTo>
                  <a:lnTo>
                    <a:pt x="268" y="309"/>
                  </a:lnTo>
                  <a:lnTo>
                    <a:pt x="270" y="308"/>
                  </a:lnTo>
                  <a:lnTo>
                    <a:pt x="272" y="306"/>
                  </a:lnTo>
                  <a:lnTo>
                    <a:pt x="274" y="305"/>
                  </a:lnTo>
                  <a:lnTo>
                    <a:pt x="276" y="304"/>
                  </a:lnTo>
                  <a:lnTo>
                    <a:pt x="278" y="303"/>
                  </a:lnTo>
                  <a:lnTo>
                    <a:pt x="280" y="302"/>
                  </a:lnTo>
                  <a:lnTo>
                    <a:pt x="282" y="301"/>
                  </a:lnTo>
                  <a:lnTo>
                    <a:pt x="284" y="299"/>
                  </a:lnTo>
                  <a:lnTo>
                    <a:pt x="286" y="298"/>
                  </a:lnTo>
                  <a:lnTo>
                    <a:pt x="288" y="297"/>
                  </a:lnTo>
                  <a:lnTo>
                    <a:pt x="290" y="296"/>
                  </a:lnTo>
                  <a:lnTo>
                    <a:pt x="292" y="295"/>
                  </a:lnTo>
                  <a:lnTo>
                    <a:pt x="294" y="294"/>
                  </a:lnTo>
                  <a:lnTo>
                    <a:pt x="296" y="292"/>
                  </a:lnTo>
                  <a:lnTo>
                    <a:pt x="298" y="291"/>
                  </a:lnTo>
                  <a:lnTo>
                    <a:pt x="300" y="290"/>
                  </a:lnTo>
                  <a:lnTo>
                    <a:pt x="302" y="289"/>
                  </a:lnTo>
                  <a:lnTo>
                    <a:pt x="304" y="288"/>
                  </a:lnTo>
                  <a:lnTo>
                    <a:pt x="306" y="286"/>
                  </a:lnTo>
                  <a:lnTo>
                    <a:pt x="308" y="285"/>
                  </a:lnTo>
                  <a:lnTo>
                    <a:pt x="310" y="284"/>
                  </a:lnTo>
                  <a:lnTo>
                    <a:pt x="312" y="283"/>
                  </a:lnTo>
                  <a:lnTo>
                    <a:pt x="314" y="282"/>
                  </a:lnTo>
                  <a:lnTo>
                    <a:pt x="316" y="281"/>
                  </a:lnTo>
                  <a:lnTo>
                    <a:pt x="318" y="279"/>
                  </a:lnTo>
                  <a:lnTo>
                    <a:pt x="320" y="278"/>
                  </a:lnTo>
                  <a:lnTo>
                    <a:pt x="322" y="277"/>
                  </a:lnTo>
                  <a:lnTo>
                    <a:pt x="324" y="276"/>
                  </a:lnTo>
                  <a:lnTo>
                    <a:pt x="326" y="275"/>
                  </a:lnTo>
                  <a:lnTo>
                    <a:pt x="328" y="274"/>
                  </a:lnTo>
                  <a:lnTo>
                    <a:pt x="330" y="272"/>
                  </a:lnTo>
                  <a:lnTo>
                    <a:pt x="332" y="271"/>
                  </a:lnTo>
                  <a:lnTo>
                    <a:pt x="334" y="270"/>
                  </a:lnTo>
                  <a:lnTo>
                    <a:pt x="336" y="269"/>
                  </a:lnTo>
                  <a:lnTo>
                    <a:pt x="338" y="268"/>
                  </a:lnTo>
                  <a:lnTo>
                    <a:pt x="340" y="267"/>
                  </a:lnTo>
                  <a:lnTo>
                    <a:pt x="342" y="265"/>
                  </a:lnTo>
                  <a:lnTo>
                    <a:pt x="344" y="264"/>
                  </a:lnTo>
                  <a:lnTo>
                    <a:pt x="346" y="263"/>
                  </a:lnTo>
                  <a:lnTo>
                    <a:pt x="348" y="262"/>
                  </a:lnTo>
                  <a:lnTo>
                    <a:pt x="350" y="261"/>
                  </a:lnTo>
                  <a:lnTo>
                    <a:pt x="352" y="259"/>
                  </a:lnTo>
                  <a:lnTo>
                    <a:pt x="354" y="258"/>
                  </a:lnTo>
                  <a:lnTo>
                    <a:pt x="356" y="257"/>
                  </a:lnTo>
                  <a:lnTo>
                    <a:pt x="358" y="256"/>
                  </a:lnTo>
                  <a:lnTo>
                    <a:pt x="360" y="255"/>
                  </a:lnTo>
                  <a:lnTo>
                    <a:pt x="362" y="254"/>
                  </a:lnTo>
                  <a:lnTo>
                    <a:pt x="364" y="252"/>
                  </a:lnTo>
                  <a:lnTo>
                    <a:pt x="366" y="251"/>
                  </a:lnTo>
                  <a:lnTo>
                    <a:pt x="368" y="250"/>
                  </a:lnTo>
                  <a:lnTo>
                    <a:pt x="370" y="249"/>
                  </a:lnTo>
                  <a:lnTo>
                    <a:pt x="372" y="248"/>
                  </a:lnTo>
                  <a:lnTo>
                    <a:pt x="374" y="247"/>
                  </a:lnTo>
                  <a:lnTo>
                    <a:pt x="376" y="245"/>
                  </a:lnTo>
                  <a:lnTo>
                    <a:pt x="378" y="244"/>
                  </a:lnTo>
                  <a:lnTo>
                    <a:pt x="380" y="243"/>
                  </a:lnTo>
                  <a:lnTo>
                    <a:pt x="382" y="242"/>
                  </a:lnTo>
                  <a:lnTo>
                    <a:pt x="384" y="241"/>
                  </a:lnTo>
                  <a:lnTo>
                    <a:pt x="386" y="239"/>
                  </a:lnTo>
                  <a:lnTo>
                    <a:pt x="388" y="238"/>
                  </a:lnTo>
                  <a:lnTo>
                    <a:pt x="390" y="237"/>
                  </a:lnTo>
                  <a:lnTo>
                    <a:pt x="392" y="236"/>
                  </a:lnTo>
                  <a:lnTo>
                    <a:pt x="394" y="235"/>
                  </a:lnTo>
                  <a:lnTo>
                    <a:pt x="396" y="234"/>
                  </a:lnTo>
                  <a:lnTo>
                    <a:pt x="398" y="232"/>
                  </a:lnTo>
                  <a:lnTo>
                    <a:pt x="400" y="231"/>
                  </a:lnTo>
                  <a:lnTo>
                    <a:pt x="402" y="230"/>
                  </a:lnTo>
                  <a:lnTo>
                    <a:pt x="404" y="229"/>
                  </a:lnTo>
                  <a:lnTo>
                    <a:pt x="406" y="228"/>
                  </a:lnTo>
                  <a:lnTo>
                    <a:pt x="408" y="227"/>
                  </a:lnTo>
                  <a:lnTo>
                    <a:pt x="410" y="225"/>
                  </a:lnTo>
                  <a:lnTo>
                    <a:pt x="412" y="224"/>
                  </a:lnTo>
                  <a:lnTo>
                    <a:pt x="414" y="223"/>
                  </a:lnTo>
                  <a:lnTo>
                    <a:pt x="416" y="222"/>
                  </a:lnTo>
                  <a:lnTo>
                    <a:pt x="418" y="221"/>
                  </a:lnTo>
                  <a:lnTo>
                    <a:pt x="420" y="219"/>
                  </a:lnTo>
                  <a:lnTo>
                    <a:pt x="422" y="218"/>
                  </a:lnTo>
                  <a:lnTo>
                    <a:pt x="424" y="217"/>
                  </a:lnTo>
                  <a:lnTo>
                    <a:pt x="426" y="216"/>
                  </a:lnTo>
                  <a:lnTo>
                    <a:pt x="428" y="215"/>
                  </a:lnTo>
                  <a:lnTo>
                    <a:pt x="430" y="214"/>
                  </a:lnTo>
                  <a:lnTo>
                    <a:pt x="432" y="212"/>
                  </a:lnTo>
                  <a:lnTo>
                    <a:pt x="434" y="211"/>
                  </a:lnTo>
                  <a:lnTo>
                    <a:pt x="436" y="210"/>
                  </a:lnTo>
                  <a:lnTo>
                    <a:pt x="438" y="209"/>
                  </a:lnTo>
                  <a:lnTo>
                    <a:pt x="440" y="208"/>
                  </a:lnTo>
                  <a:lnTo>
                    <a:pt x="442" y="207"/>
                  </a:lnTo>
                  <a:lnTo>
                    <a:pt x="444" y="205"/>
                  </a:lnTo>
                  <a:lnTo>
                    <a:pt x="446" y="204"/>
                  </a:lnTo>
                  <a:lnTo>
                    <a:pt x="448" y="203"/>
                  </a:lnTo>
                  <a:lnTo>
                    <a:pt x="450" y="202"/>
                  </a:lnTo>
                  <a:lnTo>
                    <a:pt x="452" y="201"/>
                  </a:lnTo>
                  <a:lnTo>
                    <a:pt x="454" y="199"/>
                  </a:lnTo>
                  <a:lnTo>
                    <a:pt x="456" y="198"/>
                  </a:lnTo>
                  <a:lnTo>
                    <a:pt x="458" y="197"/>
                  </a:lnTo>
                  <a:lnTo>
                    <a:pt x="460" y="196"/>
                  </a:lnTo>
                  <a:lnTo>
                    <a:pt x="462" y="195"/>
                  </a:lnTo>
                  <a:lnTo>
                    <a:pt x="464" y="194"/>
                  </a:lnTo>
                  <a:lnTo>
                    <a:pt x="466" y="192"/>
                  </a:lnTo>
                  <a:lnTo>
                    <a:pt x="468" y="191"/>
                  </a:lnTo>
                  <a:lnTo>
                    <a:pt x="470" y="190"/>
                  </a:lnTo>
                  <a:lnTo>
                    <a:pt x="472" y="189"/>
                  </a:lnTo>
                  <a:lnTo>
                    <a:pt x="474" y="188"/>
                  </a:lnTo>
                  <a:lnTo>
                    <a:pt x="476" y="187"/>
                  </a:lnTo>
                  <a:lnTo>
                    <a:pt x="478" y="185"/>
                  </a:lnTo>
                  <a:lnTo>
                    <a:pt x="480" y="184"/>
                  </a:lnTo>
                  <a:lnTo>
                    <a:pt x="482" y="183"/>
                  </a:lnTo>
                  <a:lnTo>
                    <a:pt x="484" y="182"/>
                  </a:lnTo>
                  <a:lnTo>
                    <a:pt x="486" y="181"/>
                  </a:lnTo>
                  <a:lnTo>
                    <a:pt x="488" y="179"/>
                  </a:lnTo>
                  <a:lnTo>
                    <a:pt x="490" y="178"/>
                  </a:lnTo>
                  <a:lnTo>
                    <a:pt x="492" y="177"/>
                  </a:lnTo>
                  <a:lnTo>
                    <a:pt x="494" y="176"/>
                  </a:lnTo>
                  <a:lnTo>
                    <a:pt x="496" y="175"/>
                  </a:lnTo>
                  <a:lnTo>
                    <a:pt x="498" y="174"/>
                  </a:lnTo>
                  <a:lnTo>
                    <a:pt x="500" y="172"/>
                  </a:lnTo>
                  <a:lnTo>
                    <a:pt x="502" y="171"/>
                  </a:lnTo>
                  <a:lnTo>
                    <a:pt x="504" y="170"/>
                  </a:lnTo>
                  <a:lnTo>
                    <a:pt x="506" y="169"/>
                  </a:lnTo>
                  <a:lnTo>
                    <a:pt x="508" y="168"/>
                  </a:lnTo>
                  <a:lnTo>
                    <a:pt x="510" y="167"/>
                  </a:lnTo>
                  <a:lnTo>
                    <a:pt x="512" y="165"/>
                  </a:lnTo>
                  <a:lnTo>
                    <a:pt x="514" y="164"/>
                  </a:lnTo>
                  <a:lnTo>
                    <a:pt x="516" y="163"/>
                  </a:lnTo>
                  <a:lnTo>
                    <a:pt x="518" y="162"/>
                  </a:lnTo>
                  <a:lnTo>
                    <a:pt x="520" y="161"/>
                  </a:lnTo>
                  <a:lnTo>
                    <a:pt x="522" y="160"/>
                  </a:lnTo>
                  <a:lnTo>
                    <a:pt x="524" y="158"/>
                  </a:lnTo>
                  <a:lnTo>
                    <a:pt x="526" y="157"/>
                  </a:lnTo>
                  <a:lnTo>
                    <a:pt x="528" y="156"/>
                  </a:lnTo>
                  <a:lnTo>
                    <a:pt x="530" y="155"/>
                  </a:lnTo>
                  <a:lnTo>
                    <a:pt x="532" y="154"/>
                  </a:lnTo>
                  <a:lnTo>
                    <a:pt x="534" y="152"/>
                  </a:lnTo>
                  <a:lnTo>
                    <a:pt x="536" y="151"/>
                  </a:lnTo>
                  <a:lnTo>
                    <a:pt x="538" y="150"/>
                  </a:lnTo>
                  <a:lnTo>
                    <a:pt x="540" y="149"/>
                  </a:lnTo>
                  <a:lnTo>
                    <a:pt x="542" y="148"/>
                  </a:lnTo>
                  <a:lnTo>
                    <a:pt x="544" y="147"/>
                  </a:lnTo>
                  <a:lnTo>
                    <a:pt x="546" y="145"/>
                  </a:lnTo>
                  <a:lnTo>
                    <a:pt x="548" y="144"/>
                  </a:lnTo>
                  <a:lnTo>
                    <a:pt x="550" y="143"/>
                  </a:lnTo>
                  <a:lnTo>
                    <a:pt x="552" y="142"/>
                  </a:lnTo>
                  <a:lnTo>
                    <a:pt x="554" y="141"/>
                  </a:lnTo>
                  <a:lnTo>
                    <a:pt x="556" y="140"/>
                  </a:lnTo>
                  <a:lnTo>
                    <a:pt x="558" y="138"/>
                  </a:lnTo>
                  <a:lnTo>
                    <a:pt x="560" y="137"/>
                  </a:lnTo>
                  <a:lnTo>
                    <a:pt x="562" y="136"/>
                  </a:lnTo>
                  <a:lnTo>
                    <a:pt x="564" y="135"/>
                  </a:lnTo>
                  <a:lnTo>
                    <a:pt x="566" y="134"/>
                  </a:lnTo>
                  <a:lnTo>
                    <a:pt x="568" y="132"/>
                  </a:lnTo>
                  <a:lnTo>
                    <a:pt x="570" y="131"/>
                  </a:lnTo>
                  <a:lnTo>
                    <a:pt x="572" y="130"/>
                  </a:lnTo>
                  <a:lnTo>
                    <a:pt x="574" y="129"/>
                  </a:lnTo>
                  <a:lnTo>
                    <a:pt x="576" y="128"/>
                  </a:lnTo>
                  <a:lnTo>
                    <a:pt x="578" y="127"/>
                  </a:lnTo>
                  <a:lnTo>
                    <a:pt x="580" y="125"/>
                  </a:lnTo>
                  <a:lnTo>
                    <a:pt x="582" y="124"/>
                  </a:lnTo>
                  <a:lnTo>
                    <a:pt x="584" y="123"/>
                  </a:lnTo>
                  <a:lnTo>
                    <a:pt x="586" y="122"/>
                  </a:lnTo>
                  <a:lnTo>
                    <a:pt x="588" y="121"/>
                  </a:lnTo>
                  <a:lnTo>
                    <a:pt x="590" y="120"/>
                  </a:lnTo>
                  <a:lnTo>
                    <a:pt x="592" y="118"/>
                  </a:lnTo>
                  <a:lnTo>
                    <a:pt x="594" y="117"/>
                  </a:lnTo>
                  <a:lnTo>
                    <a:pt x="596" y="116"/>
                  </a:lnTo>
                  <a:lnTo>
                    <a:pt x="598" y="115"/>
                  </a:lnTo>
                  <a:lnTo>
                    <a:pt x="600" y="114"/>
                  </a:lnTo>
                  <a:lnTo>
                    <a:pt x="602" y="112"/>
                  </a:lnTo>
                  <a:lnTo>
                    <a:pt x="604" y="111"/>
                  </a:lnTo>
                  <a:lnTo>
                    <a:pt x="606" y="110"/>
                  </a:lnTo>
                  <a:lnTo>
                    <a:pt x="608" y="109"/>
                  </a:lnTo>
                  <a:lnTo>
                    <a:pt x="610" y="108"/>
                  </a:lnTo>
                  <a:lnTo>
                    <a:pt x="612" y="107"/>
                  </a:lnTo>
                  <a:lnTo>
                    <a:pt x="614" y="105"/>
                  </a:lnTo>
                  <a:lnTo>
                    <a:pt x="616" y="104"/>
                  </a:lnTo>
                  <a:lnTo>
                    <a:pt x="618" y="103"/>
                  </a:lnTo>
                  <a:lnTo>
                    <a:pt x="620" y="102"/>
                  </a:lnTo>
                  <a:lnTo>
                    <a:pt x="622" y="101"/>
                  </a:lnTo>
                  <a:lnTo>
                    <a:pt x="624" y="100"/>
                  </a:lnTo>
                  <a:lnTo>
                    <a:pt x="626" y="98"/>
                  </a:lnTo>
                  <a:lnTo>
                    <a:pt x="628" y="97"/>
                  </a:lnTo>
                  <a:lnTo>
                    <a:pt x="630" y="96"/>
                  </a:lnTo>
                  <a:lnTo>
                    <a:pt x="632" y="95"/>
                  </a:lnTo>
                  <a:lnTo>
                    <a:pt x="634" y="94"/>
                  </a:lnTo>
                  <a:lnTo>
                    <a:pt x="636" y="92"/>
                  </a:lnTo>
                  <a:lnTo>
                    <a:pt x="638" y="91"/>
                  </a:lnTo>
                  <a:lnTo>
                    <a:pt x="640" y="90"/>
                  </a:lnTo>
                  <a:lnTo>
                    <a:pt x="642" y="89"/>
                  </a:lnTo>
                  <a:lnTo>
                    <a:pt x="644" y="88"/>
                  </a:lnTo>
                  <a:lnTo>
                    <a:pt x="646" y="87"/>
                  </a:lnTo>
                  <a:lnTo>
                    <a:pt x="648" y="85"/>
                  </a:lnTo>
                  <a:lnTo>
                    <a:pt x="650" y="84"/>
                  </a:lnTo>
                  <a:lnTo>
                    <a:pt x="652" y="83"/>
                  </a:lnTo>
                  <a:lnTo>
                    <a:pt x="654" y="82"/>
                  </a:lnTo>
                  <a:lnTo>
                    <a:pt x="656" y="81"/>
                  </a:lnTo>
                  <a:lnTo>
                    <a:pt x="658" y="80"/>
                  </a:lnTo>
                  <a:lnTo>
                    <a:pt x="660" y="78"/>
                  </a:lnTo>
                  <a:lnTo>
                    <a:pt x="662" y="77"/>
                  </a:lnTo>
                  <a:lnTo>
                    <a:pt x="664" y="76"/>
                  </a:lnTo>
                  <a:lnTo>
                    <a:pt x="666" y="75"/>
                  </a:lnTo>
                  <a:lnTo>
                    <a:pt x="668" y="74"/>
                  </a:lnTo>
                  <a:lnTo>
                    <a:pt x="670" y="73"/>
                  </a:lnTo>
                  <a:lnTo>
                    <a:pt x="672" y="71"/>
                  </a:lnTo>
                  <a:lnTo>
                    <a:pt x="674" y="70"/>
                  </a:lnTo>
                  <a:lnTo>
                    <a:pt x="676" y="69"/>
                  </a:lnTo>
                  <a:lnTo>
                    <a:pt x="678" y="68"/>
                  </a:lnTo>
                  <a:lnTo>
                    <a:pt x="680" y="67"/>
                  </a:lnTo>
                  <a:lnTo>
                    <a:pt x="682" y="65"/>
                  </a:lnTo>
                  <a:lnTo>
                    <a:pt x="684" y="64"/>
                  </a:lnTo>
                  <a:lnTo>
                    <a:pt x="686" y="63"/>
                  </a:lnTo>
                  <a:lnTo>
                    <a:pt x="688" y="62"/>
                  </a:lnTo>
                  <a:lnTo>
                    <a:pt x="690" y="61"/>
                  </a:lnTo>
                  <a:lnTo>
                    <a:pt x="692" y="60"/>
                  </a:lnTo>
                  <a:lnTo>
                    <a:pt x="694" y="58"/>
                  </a:lnTo>
                  <a:lnTo>
                    <a:pt x="696" y="57"/>
                  </a:lnTo>
                  <a:lnTo>
                    <a:pt x="698" y="56"/>
                  </a:lnTo>
                  <a:lnTo>
                    <a:pt x="700" y="55"/>
                  </a:lnTo>
                  <a:lnTo>
                    <a:pt x="702" y="54"/>
                  </a:lnTo>
                  <a:lnTo>
                    <a:pt x="704" y="53"/>
                  </a:lnTo>
                  <a:lnTo>
                    <a:pt x="706" y="51"/>
                  </a:lnTo>
                  <a:lnTo>
                    <a:pt x="708" y="50"/>
                  </a:lnTo>
                  <a:lnTo>
                    <a:pt x="710" y="49"/>
                  </a:lnTo>
                  <a:lnTo>
                    <a:pt x="712" y="48"/>
                  </a:lnTo>
                  <a:lnTo>
                    <a:pt x="714" y="47"/>
                  </a:lnTo>
                  <a:lnTo>
                    <a:pt x="716" y="45"/>
                  </a:lnTo>
                  <a:lnTo>
                    <a:pt x="718" y="44"/>
                  </a:lnTo>
                  <a:lnTo>
                    <a:pt x="720" y="43"/>
                  </a:lnTo>
                  <a:lnTo>
                    <a:pt x="722" y="42"/>
                  </a:lnTo>
                  <a:lnTo>
                    <a:pt x="724" y="41"/>
                  </a:lnTo>
                  <a:lnTo>
                    <a:pt x="726" y="40"/>
                  </a:lnTo>
                  <a:lnTo>
                    <a:pt x="728" y="38"/>
                  </a:lnTo>
                  <a:lnTo>
                    <a:pt x="730" y="37"/>
                  </a:lnTo>
                  <a:lnTo>
                    <a:pt x="732" y="36"/>
                  </a:lnTo>
                  <a:lnTo>
                    <a:pt x="734" y="35"/>
                  </a:lnTo>
                  <a:lnTo>
                    <a:pt x="736" y="34"/>
                  </a:lnTo>
                  <a:lnTo>
                    <a:pt x="738" y="33"/>
                  </a:lnTo>
                  <a:lnTo>
                    <a:pt x="740" y="31"/>
                  </a:lnTo>
                  <a:lnTo>
                    <a:pt x="742" y="30"/>
                  </a:lnTo>
                  <a:lnTo>
                    <a:pt x="744" y="29"/>
                  </a:lnTo>
                  <a:lnTo>
                    <a:pt x="746" y="28"/>
                  </a:lnTo>
                  <a:lnTo>
                    <a:pt x="748" y="27"/>
                  </a:lnTo>
                  <a:lnTo>
                    <a:pt x="750" y="25"/>
                  </a:lnTo>
                  <a:lnTo>
                    <a:pt x="752" y="24"/>
                  </a:lnTo>
                  <a:lnTo>
                    <a:pt x="754" y="23"/>
                  </a:lnTo>
                  <a:lnTo>
                    <a:pt x="756" y="22"/>
                  </a:lnTo>
                  <a:lnTo>
                    <a:pt x="758" y="21"/>
                  </a:lnTo>
                  <a:lnTo>
                    <a:pt x="760" y="20"/>
                  </a:lnTo>
                  <a:lnTo>
                    <a:pt x="762" y="18"/>
                  </a:lnTo>
                  <a:lnTo>
                    <a:pt x="764" y="17"/>
                  </a:lnTo>
                  <a:lnTo>
                    <a:pt x="766" y="16"/>
                  </a:lnTo>
                  <a:lnTo>
                    <a:pt x="768" y="15"/>
                  </a:lnTo>
                  <a:lnTo>
                    <a:pt x="770" y="14"/>
                  </a:lnTo>
                  <a:lnTo>
                    <a:pt x="772" y="13"/>
                  </a:lnTo>
                  <a:lnTo>
                    <a:pt x="774" y="11"/>
                  </a:lnTo>
                  <a:lnTo>
                    <a:pt x="776" y="10"/>
                  </a:lnTo>
                  <a:lnTo>
                    <a:pt x="778" y="9"/>
                  </a:lnTo>
                  <a:lnTo>
                    <a:pt x="780" y="8"/>
                  </a:lnTo>
                  <a:lnTo>
                    <a:pt x="782" y="7"/>
                  </a:lnTo>
                  <a:lnTo>
                    <a:pt x="784" y="5"/>
                  </a:lnTo>
                  <a:lnTo>
                    <a:pt x="786" y="4"/>
                  </a:lnTo>
                  <a:lnTo>
                    <a:pt x="788" y="3"/>
                  </a:lnTo>
                  <a:lnTo>
                    <a:pt x="790" y="2"/>
                  </a:lnTo>
                  <a:lnTo>
                    <a:pt x="792" y="1"/>
                  </a:lnTo>
                  <a:lnTo>
                    <a:pt x="794" y="0"/>
                  </a:lnTo>
                </a:path>
              </a:pathLst>
            </a:custGeom>
            <a:noFill/>
            <a:ln w="3175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  <p:sp>
          <p:nvSpPr>
            <p:cNvPr id="6228" name="Rectangle 154"/>
            <p:cNvSpPr>
              <a:spLocks noChangeArrowheads="1"/>
            </p:cNvSpPr>
            <p:nvPr/>
          </p:nvSpPr>
          <p:spPr bwMode="auto">
            <a:xfrm>
              <a:off x="2415" y="2170"/>
              <a:ext cx="1918" cy="192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CA">
                <a:latin typeface="Century Schoolbook" pitchFamily="18" charset="0"/>
              </a:endParaRPr>
            </a:p>
          </p:txBody>
        </p:sp>
      </p:grpSp>
      <p:graphicFrame>
        <p:nvGraphicFramePr>
          <p:cNvPr id="6297" name="Object 4"/>
          <p:cNvGraphicFramePr>
            <a:graphicFrameLocks noChangeAspect="1"/>
          </p:cNvGraphicFramePr>
          <p:nvPr/>
        </p:nvGraphicFramePr>
        <p:xfrm>
          <a:off x="79375" y="4206875"/>
          <a:ext cx="16208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850531" imgH="266584" progId="Equation.DSMT4">
                  <p:embed/>
                </p:oleObj>
              </mc:Choice>
              <mc:Fallback>
                <p:oleObj name="Equation" r:id="rId10" imgW="850531" imgH="266584" progId="Equation.DSMT4">
                  <p:embed/>
                  <p:pic>
                    <p:nvPicPr>
                      <p:cNvPr id="62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4206875"/>
                        <a:ext cx="1620838" cy="506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8" name="Object 4"/>
          <p:cNvGraphicFramePr>
            <a:graphicFrameLocks noChangeAspect="1"/>
          </p:cNvGraphicFramePr>
          <p:nvPr/>
        </p:nvGraphicFramePr>
        <p:xfrm>
          <a:off x="2846388" y="6008688"/>
          <a:ext cx="10398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545863" imgH="228501" progId="Equation.DSMT4">
                  <p:embed/>
                </p:oleObj>
              </mc:Choice>
              <mc:Fallback>
                <p:oleObj name="Equation" r:id="rId12" imgW="545863" imgH="228501" progId="Equation.DSMT4">
                  <p:embed/>
                  <p:pic>
                    <p:nvPicPr>
                      <p:cNvPr id="62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6008688"/>
                        <a:ext cx="1039812" cy="433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99" name="Object 4"/>
          <p:cNvGraphicFramePr>
            <a:graphicFrameLocks noChangeAspect="1"/>
          </p:cNvGraphicFramePr>
          <p:nvPr/>
        </p:nvGraphicFramePr>
        <p:xfrm>
          <a:off x="6961188" y="4754563"/>
          <a:ext cx="15001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787058" imgH="266584" progId="Equation.DSMT4">
                  <p:embed/>
                </p:oleObj>
              </mc:Choice>
              <mc:Fallback>
                <p:oleObj name="Equation" r:id="rId14" imgW="787058" imgH="266584" progId="Equation.DSMT4">
                  <p:embed/>
                  <p:pic>
                    <p:nvPicPr>
                      <p:cNvPr id="62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4754563"/>
                        <a:ext cx="1500187" cy="5064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00" name="Object 4"/>
          <p:cNvGraphicFramePr>
            <a:graphicFrameLocks noChangeAspect="1"/>
          </p:cNvGraphicFramePr>
          <p:nvPr/>
        </p:nvGraphicFramePr>
        <p:xfrm>
          <a:off x="4225925" y="4711700"/>
          <a:ext cx="13303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698500" imgH="228600" progId="Equation.DSMT4">
                  <p:embed/>
                </p:oleObj>
              </mc:Choice>
              <mc:Fallback>
                <p:oleObj name="Equation" r:id="rId16" imgW="698500" imgH="228600" progId="Equation.DSMT4">
                  <p:embed/>
                  <p:pic>
                    <p:nvPicPr>
                      <p:cNvPr id="63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4711700"/>
                        <a:ext cx="1330325" cy="433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09550"/>
            <a:ext cx="7467600" cy="865188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Given the following equations, which ones have an extraneous root?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3850" y="1404938"/>
          <a:ext cx="275723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117440" imgH="241200" progId="Equation.DSMT4">
                  <p:embed/>
                </p:oleObj>
              </mc:Choice>
              <mc:Fallback>
                <p:oleObj name="Equation" r:id="rId4" imgW="1117440" imgH="241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404938"/>
                        <a:ext cx="2757235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2588" y="2471738"/>
          <a:ext cx="32893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333440" imgH="241200" progId="Equation.DSMT4">
                  <p:embed/>
                </p:oleObj>
              </mc:Choice>
              <mc:Fallback>
                <p:oleObj name="Equation" r:id="rId6" imgW="1333440" imgH="24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2471738"/>
                        <a:ext cx="32893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3537" y="3500438"/>
          <a:ext cx="3667126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485720" imgH="241200" progId="Equation.DSMT4">
                  <p:embed/>
                </p:oleObj>
              </mc:Choice>
              <mc:Fallback>
                <p:oleObj name="Equation" r:id="rId8" imgW="1485720" imgH="241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" y="3500438"/>
                        <a:ext cx="3667126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062" y="4605338"/>
          <a:ext cx="3727451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1511280" imgH="241200" progId="Equation.DSMT4">
                  <p:embed/>
                </p:oleObj>
              </mc:Choice>
              <mc:Fallback>
                <p:oleObj name="Equation" r:id="rId10" imgW="1511280" imgH="2412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2" y="4605338"/>
                        <a:ext cx="3727451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  <p:tag name="ISPRING_RESOURCE_PATHS_HASH_2" val="7816b2b91b1cb773f170b175c26a2b876780"/>
  <p:tag name="ISPRING_SCORM_PASSING_SCORE" val="100.0000000000"/>
  <p:tag name="GENSWF_OUTPUT_FILE_NAME" val="ipadpc11ch53"/>
  <p:tag name="ISPRING_ULTRA_SCORM_COURSE_ID" val="E246EAAD-2C35-49D1-84FD-B53E86DA585F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bbc8cd5350b93991ef45558d1ef778b9919bd6b"/>
  <p:tag name="ISPRING_PLAYERS_CUSTOMIZATION_2" val="UEsDBBQAAgAIANp5GVF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2nkZUR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2nkZUR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Np5GVF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2nkZUd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Np5GVGOc/b6agAAAOUAAAAaAAAAbm9uZS9odG1sX3NraW5fc2V0dGluZ3MuanOr5lIAAqUcJQUrhWowG8xPKi0pyc/TS87PK0nNK9HLyy/KTQSrUVJ2AwMlHZyK88tSiwgoTUtMTkUx1NTIwskFp0qEiSZO5i7OlsjqChLTU/WSEpOz04vyS/NSIMqcXV0MXYyVwKpquWoBUEsDBBQAAgAIANp5GVG8fTX3SgAAAEkAAAAXAAAAbm9uZS9sb2NhbF9zZXR0aW5ncy54bWyzsa/IzVEoSy0qzszPs1Uy1DNQUkjNS85PycxLt1UKDXHTtVBSKC5JzEtJzMnPS7VVystXUrC347LJyU9OzAlOLSkBKizWt+MCAFBLAwQUAAIACADceRlR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3HkZUR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DceRlR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3HkZUQ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DceRlR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3HkZUe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Nx5GVG45zzyXgAAAGMAAAAlAAAAdW5pdmVyc2FsLW5vLXZpZGVvL2xvY2FsX3NldHRpbmdzLnhtbA3KvQ5AQAwA4N1TNN39bQbHZrTgARoakfRacUd4e7d9w9f2rxd4+AqHqcO6qBBYV9sO3R0u85A3CCGSbiSm7FANoe+yVmwlmTjGFAOcQh9fM/uEyCP5NIdbBMsu+wFQSwECAAAUAAIACADaeRlRXK2x+KEDAADvDAAAGAAAAAAAAAABAAAAAAAAAAAAbm9uZS9jb21tb25fbWVzc2FnZXMubG5nUEsBAgAAFAACAAgA2nkZURUeYBujAAAAfwEAACkAAAAAAAAAAQAAAAAA1wMAAG5vbmUvcGxheWJhY2tfYW5kX25hdmlnYXRpb25fc2V0dGluZ3MueG1sUEsBAgAAFAACAAgA2nkZUR9UimowAwAAxw4AACIAAAAAAAAAAQAAAAAAwQQAAG5vbmUvZmxhc2hfcHVibGlzaGluZ19zZXR0aW5ncy54bWxQSwECAAAUAAIACADaeRlRcVeUnRUBAADRAgAAHAAAAAAAAAABAAAAAAAxCAAAbm9uZS9mbGFzaF9za2luX3NldHRpbmdzLnhtbFBLAQIAABQAAgAIANp5GVHXm3CWKwMAAG8OAAAhAAAAAAAAAAEAAAAAAIAJAABub25lL2h0bWxfcHVibGlzaGluZ19zZXR0aW5ncy54bWxQSwECAAAUAAIACADaeRlRjnP2+moAAADlAAAAGgAAAAAAAAABAAAAAADqDAAAbm9uZS9odG1sX3NraW5fc2V0dGluZ3MuanNQSwECAAAUAAIACADaeRlRvH0190oAAABJAAAAFwAAAAAAAAABAAAAAACMDQAAbm9uZS9sb2NhbF9zZXR0aW5ncy54bWxQSwECAAAUAAIACADceRlRnF4yCBQGAAA3FwAAJgAAAAAAAAABAAAAAAALDgAAdW5pdmVyc2FsLW5vLXZpZGVvL2NvbW1vbl9tZXNzYWdlcy5sbmdQSwECAAAUAAIACADceRlRFR5gG6MAAAB/AQAANwAAAAAAAAABAAAAAABjFAAAdW5pdmVyc2FsLW5vLXZpZGVvL3BsYXliYWNrX2FuZF9uYXZpZ2F0aW9uX3NldHRpbmdzLnhtbFBLAQIAABQAAgAIANx5GVFLM4aKLwUAAGgdAAAwAAAAAAAAAAEAAAAAAFsVAAB1bml2ZXJzYWwtbm8tdmlkZW8vZmxhc2hfcHVibGlzaGluZ19zZXR0aW5ncy54bWxQSwECAAAUAAIACADceRlRDnvHIGUDAACXDAAAKgAAAAAAAAABAAAAAADYGgAAdW5pdmVyc2FsLW5vLXZpZGVvL2ZsYXNoX3NraW5fc2V0dGluZ3MueG1sUEsBAgAAFAACAAgA3HkZUfrnN04qBQAA8hwAAC8AAAAAAAAAAQAAAAAAhR4AAHVuaXZlcnNhbC1uby12aWRlby9odG1sX3B1Ymxpc2hpbmdfc2V0dGluZ3MueG1sUEsBAgAAFAACAAgA3HkZUexMWVK2AQAAegYAACgAAAAAAAAAAQAAAAAA/CMAAHVuaXZlcnNhbC1uby12aWRlby9odG1sX3NraW5fc2V0dGluZ3MuanNQSwECAAAUAAIACADceRlRuOc88l4AAABjAAAAJQAAAAAAAAABAAAAAAD4JQAAdW5pdmVyc2FsLW5vLXZpZGVvL2xvY2FsX3NldHRpbmdzLnhtbFBLBQYAAAAADgAOAIgEAACZJgAAAAA="/>
  <p:tag name="ISPRING_LMS_API_VERSION" val="SCORM 2004 (2nd edition)"/>
  <p:tag name="ISPRING_ULTRA_SCORM_COURCE_TITLE" val="Section 1.1 Graphing and Solving Radical Functions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Section 1.1 Graphing and Solving Radical Functions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7715D9D1D2C146AE4620C3665BB8EF" ma:contentTypeVersion="33" ma:contentTypeDescription="Create a new document." ma:contentTypeScope="" ma:versionID="b352b510eaafdbbeb607afed4af0e0ba">
  <xsd:schema xmlns:xsd="http://www.w3.org/2001/XMLSchema" xmlns:xs="http://www.w3.org/2001/XMLSchema" xmlns:p="http://schemas.microsoft.com/office/2006/metadata/properties" xmlns:ns3="d00fb86e-a52e-4f2f-9300-62c8872f8705" xmlns:ns4="0592969b-b9e0-4bc7-baa3-fba5b5725717" targetNamespace="http://schemas.microsoft.com/office/2006/metadata/properties" ma:root="true" ma:fieldsID="70085529c7dde350ea449ac49d72dc20" ns3:_="" ns4:_="">
    <xsd:import namespace="d00fb86e-a52e-4f2f-9300-62c8872f8705"/>
    <xsd:import namespace="0592969b-b9e0-4bc7-baa3-fba5b57257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ChannelId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fb86e-a52e-4f2f-9300-62c8872f8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2" nillable="true" ma:displayName="Teams Channel Id" ma:internalName="TeamsChannelId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2969b-b9e0-4bc7-baa3-fba5b5725717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d00fb86e-a52e-4f2f-9300-62c8872f8705" xsi:nil="true"/>
    <Owner xmlns="d00fb86e-a52e-4f2f-9300-62c8872f8705">
      <UserInfo>
        <DisplayName/>
        <AccountId xsi:nil="true"/>
        <AccountType/>
      </UserInfo>
    </Owner>
    <Distribution_Groups xmlns="d00fb86e-a52e-4f2f-9300-62c8872f8705" xsi:nil="true"/>
    <Invited_Teachers xmlns="d00fb86e-a52e-4f2f-9300-62c8872f8705" xsi:nil="true"/>
    <Invited_Students xmlns="d00fb86e-a52e-4f2f-9300-62c8872f8705" xsi:nil="true"/>
    <LMS_Mappings xmlns="d00fb86e-a52e-4f2f-9300-62c8872f8705" xsi:nil="true"/>
    <Templates xmlns="d00fb86e-a52e-4f2f-9300-62c8872f8705" xsi:nil="true"/>
    <FolderType xmlns="d00fb86e-a52e-4f2f-9300-62c8872f8705" xsi:nil="true"/>
    <Student_Groups xmlns="d00fb86e-a52e-4f2f-9300-62c8872f8705">
      <UserInfo>
        <DisplayName/>
        <AccountId xsi:nil="true"/>
        <AccountType/>
      </UserInfo>
    </Student_Groups>
    <DefaultSectionNames xmlns="d00fb86e-a52e-4f2f-9300-62c8872f8705" xsi:nil="true"/>
    <Students xmlns="d00fb86e-a52e-4f2f-9300-62c8872f8705">
      <UserInfo>
        <DisplayName/>
        <AccountId xsi:nil="true"/>
        <AccountType/>
      </UserInfo>
    </Students>
    <IsNotebookLocked xmlns="d00fb86e-a52e-4f2f-9300-62c8872f8705" xsi:nil="true"/>
    <Is_Collaboration_Space_Locked xmlns="d00fb86e-a52e-4f2f-9300-62c8872f8705" xsi:nil="true"/>
    <Self_Registration_Enabled xmlns="d00fb86e-a52e-4f2f-9300-62c8872f8705" xsi:nil="true"/>
    <Has_Teacher_Only_SectionGroup xmlns="d00fb86e-a52e-4f2f-9300-62c8872f8705" xsi:nil="true"/>
    <CultureName xmlns="d00fb86e-a52e-4f2f-9300-62c8872f8705" xsi:nil="true"/>
    <AppVersion xmlns="d00fb86e-a52e-4f2f-9300-62c8872f8705" xsi:nil="true"/>
    <TeamsChannelId xmlns="d00fb86e-a52e-4f2f-9300-62c8872f8705" xsi:nil="true"/>
    <NotebookType xmlns="d00fb86e-a52e-4f2f-9300-62c8872f8705" xsi:nil="true"/>
    <Teachers xmlns="d00fb86e-a52e-4f2f-9300-62c8872f8705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60850A-AC9F-4B51-8E58-9D6FAA89C8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fb86e-a52e-4f2f-9300-62c8872f8705"/>
    <ds:schemaRef ds:uri="0592969b-b9e0-4bc7-baa3-fba5b5725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4C7CF1-75AB-428D-87CA-3A3B6E4DC21D}">
  <ds:schemaRefs>
    <ds:schemaRef ds:uri="http://schemas.microsoft.com/office/2006/metadata/properties"/>
    <ds:schemaRef ds:uri="http://schemas.microsoft.com/office/infopath/2007/PartnerControls"/>
    <ds:schemaRef ds:uri="d00fb86e-a52e-4f2f-9300-62c8872f8705"/>
  </ds:schemaRefs>
</ds:datastoreItem>
</file>

<file path=customXml/itemProps3.xml><?xml version="1.0" encoding="utf-8"?>
<ds:datastoreItem xmlns:ds="http://schemas.openxmlformats.org/officeDocument/2006/customXml" ds:itemID="{8238D22C-6D6D-42AA-9DA4-83D109C84C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859</TotalTime>
  <Words>735</Words>
  <Application>Microsoft Office PowerPoint</Application>
  <PresentationFormat>On-screen Show (4:3)</PresentationFormat>
  <Paragraphs>245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Math 12 Honours Section 1.1 Solving Radical  Functions</vt:lpstr>
      <vt:lpstr>I)Understanding Root Functions:</vt:lpstr>
      <vt:lpstr>II) Where does the Radical Function Begin?</vt:lpstr>
      <vt:lpstr>III) Steps for Solving Radical equations</vt:lpstr>
      <vt:lpstr>PowerPoint Presentation</vt:lpstr>
      <vt:lpstr>Practice: Solve</vt:lpstr>
      <vt:lpstr>Ex: Solve</vt:lpstr>
      <vt:lpstr>iv) Cases with No Solution</vt:lpstr>
      <vt:lpstr>Practice: Given the following equations, which ones have an extraneous root?</vt:lpstr>
      <vt:lpstr>V) at if there are TWO Radicals??</vt:lpstr>
      <vt:lpstr>PowerPoint Presentation</vt:lpstr>
      <vt:lpstr>PowerPoint Presentation</vt:lpstr>
      <vt:lpstr>Challenge: Given the equation, for what values of “k” will there 3 solutions?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Graphing and Solving Radical Functions</dc:title>
  <dc:creator>Danny Young</dc:creator>
  <cp:lastModifiedBy>Danny Young</cp:lastModifiedBy>
  <cp:revision>94</cp:revision>
  <dcterms:created xsi:type="dcterms:W3CDTF">2011-12-30T02:06:08Z</dcterms:created>
  <dcterms:modified xsi:type="dcterms:W3CDTF">2020-08-25T22:19:40Z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0x010100547715D9D1D2C146AE4620C3665BB8EF</vt:lpwstr>
  </property>
</Properties>
</file>